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 /><Relationship Id="rId2" Type="http://schemas.openxmlformats.org/package/2006/relationships/metadata/thumbnail" Target="docProps/thumbnail.jpeg" /><Relationship Id="rId1" Type="http://schemas.openxmlformats.org/officeDocument/2006/relationships/officeDocument" Target="ppt/presentation.xml" /><Relationship Id="rId4" Type="http://schemas.openxmlformats.org/officeDocument/2006/relationships/extended-properties" Target="docProps/app.xml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5"/>
  </p:notesMasterIdLst>
  <p:sldIdLst>
    <p:sldId id="277" r:id="rId2"/>
    <p:sldId id="276" r:id="rId3"/>
    <p:sldId id="257" r:id="rId4"/>
    <p:sldId id="279" r:id="rId5"/>
    <p:sldId id="260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2" r:id="rId15"/>
    <p:sldId id="273" r:id="rId16"/>
    <p:sldId id="270" r:id="rId17"/>
    <p:sldId id="271" r:id="rId18"/>
    <p:sldId id="274" r:id="rId19"/>
    <p:sldId id="281" r:id="rId20"/>
    <p:sldId id="282" r:id="rId21"/>
    <p:sldId id="283" r:id="rId22"/>
    <p:sldId id="284" r:id="rId23"/>
    <p:sldId id="285" r:id="rId24"/>
    <p:sldId id="286" r:id="rId25"/>
    <p:sldId id="287" r:id="rId26"/>
    <p:sldId id="288" r:id="rId27"/>
    <p:sldId id="289" r:id="rId28"/>
    <p:sldId id="295" r:id="rId29"/>
    <p:sldId id="290" r:id="rId30"/>
    <p:sldId id="291" r:id="rId31"/>
    <p:sldId id="292" r:id="rId32"/>
    <p:sldId id="293" r:id="rId33"/>
    <p:sldId id="294" r:id="rId3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1488" y="-1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 /><Relationship Id="rId13" Type="http://schemas.openxmlformats.org/officeDocument/2006/relationships/slide" Target="slides/slide12.xml" /><Relationship Id="rId18" Type="http://schemas.openxmlformats.org/officeDocument/2006/relationships/slide" Target="slides/slide17.xml" /><Relationship Id="rId26" Type="http://schemas.openxmlformats.org/officeDocument/2006/relationships/slide" Target="slides/slide25.xml" /><Relationship Id="rId39" Type="http://schemas.openxmlformats.org/officeDocument/2006/relationships/tableStyles" Target="tableStyles.xml" /><Relationship Id="rId3" Type="http://schemas.openxmlformats.org/officeDocument/2006/relationships/slide" Target="slides/slide2.xml" /><Relationship Id="rId21" Type="http://schemas.openxmlformats.org/officeDocument/2006/relationships/slide" Target="slides/slide20.xml" /><Relationship Id="rId34" Type="http://schemas.openxmlformats.org/officeDocument/2006/relationships/slide" Target="slides/slide33.xml" /><Relationship Id="rId7" Type="http://schemas.openxmlformats.org/officeDocument/2006/relationships/slide" Target="slides/slide6.xml" /><Relationship Id="rId12" Type="http://schemas.openxmlformats.org/officeDocument/2006/relationships/slide" Target="slides/slide11.xml" /><Relationship Id="rId17" Type="http://schemas.openxmlformats.org/officeDocument/2006/relationships/slide" Target="slides/slide16.xml" /><Relationship Id="rId25" Type="http://schemas.openxmlformats.org/officeDocument/2006/relationships/slide" Target="slides/slide24.xml" /><Relationship Id="rId33" Type="http://schemas.openxmlformats.org/officeDocument/2006/relationships/slide" Target="slides/slide32.xml" /><Relationship Id="rId38" Type="http://schemas.openxmlformats.org/officeDocument/2006/relationships/theme" Target="theme/theme1.xml" /><Relationship Id="rId2" Type="http://schemas.openxmlformats.org/officeDocument/2006/relationships/slide" Target="slides/slide1.xml" /><Relationship Id="rId16" Type="http://schemas.openxmlformats.org/officeDocument/2006/relationships/slide" Target="slides/slide15.xml" /><Relationship Id="rId20" Type="http://schemas.openxmlformats.org/officeDocument/2006/relationships/slide" Target="slides/slide19.xml" /><Relationship Id="rId29" Type="http://schemas.openxmlformats.org/officeDocument/2006/relationships/slide" Target="slides/slide28.xml" /><Relationship Id="rId1" Type="http://schemas.openxmlformats.org/officeDocument/2006/relationships/slideMaster" Target="slideMasters/slideMaster1.xml" /><Relationship Id="rId6" Type="http://schemas.openxmlformats.org/officeDocument/2006/relationships/slide" Target="slides/slide5.xml" /><Relationship Id="rId11" Type="http://schemas.openxmlformats.org/officeDocument/2006/relationships/slide" Target="slides/slide10.xml" /><Relationship Id="rId24" Type="http://schemas.openxmlformats.org/officeDocument/2006/relationships/slide" Target="slides/slide23.xml" /><Relationship Id="rId32" Type="http://schemas.openxmlformats.org/officeDocument/2006/relationships/slide" Target="slides/slide31.xml" /><Relationship Id="rId37" Type="http://schemas.openxmlformats.org/officeDocument/2006/relationships/viewProps" Target="viewProps.xml" /><Relationship Id="rId5" Type="http://schemas.openxmlformats.org/officeDocument/2006/relationships/slide" Target="slides/slide4.xml" /><Relationship Id="rId15" Type="http://schemas.openxmlformats.org/officeDocument/2006/relationships/slide" Target="slides/slide14.xml" /><Relationship Id="rId23" Type="http://schemas.openxmlformats.org/officeDocument/2006/relationships/slide" Target="slides/slide22.xml" /><Relationship Id="rId28" Type="http://schemas.openxmlformats.org/officeDocument/2006/relationships/slide" Target="slides/slide27.xml" /><Relationship Id="rId36" Type="http://schemas.openxmlformats.org/officeDocument/2006/relationships/presProps" Target="presProps.xml" /><Relationship Id="rId10" Type="http://schemas.openxmlformats.org/officeDocument/2006/relationships/slide" Target="slides/slide9.xml" /><Relationship Id="rId19" Type="http://schemas.openxmlformats.org/officeDocument/2006/relationships/slide" Target="slides/slide18.xml" /><Relationship Id="rId31" Type="http://schemas.openxmlformats.org/officeDocument/2006/relationships/slide" Target="slides/slide30.xml" /><Relationship Id="rId4" Type="http://schemas.openxmlformats.org/officeDocument/2006/relationships/slide" Target="slides/slide3.xml" /><Relationship Id="rId9" Type="http://schemas.openxmlformats.org/officeDocument/2006/relationships/slide" Target="slides/slide8.xml" /><Relationship Id="rId14" Type="http://schemas.openxmlformats.org/officeDocument/2006/relationships/slide" Target="slides/slide13.xml" /><Relationship Id="rId22" Type="http://schemas.openxmlformats.org/officeDocument/2006/relationships/slide" Target="slides/slide21.xml" /><Relationship Id="rId27" Type="http://schemas.openxmlformats.org/officeDocument/2006/relationships/slide" Target="slides/slide26.xml" /><Relationship Id="rId30" Type="http://schemas.openxmlformats.org/officeDocument/2006/relationships/slide" Target="slides/slide29.xml" /><Relationship Id="rId35" Type="http://schemas.openxmlformats.org/officeDocument/2006/relationships/notesMaster" Target="notesMasters/notesMaster1.xml" 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 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680F53-9863-4BD5-B5CF-EE6A8390AB57}" type="datetimeFigureOut">
              <a:rPr lang="en-US" smtClean="0"/>
              <a:pPr/>
              <a:t>6/12/2019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081CBEE-E025-4C31-86E9-88098CE1FA2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 /><Relationship Id="rId1" Type="http://schemas.openxmlformats.org/officeDocument/2006/relationships/notesMaster" Target="../notesMasters/notesMaster1.xml" 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 /><Relationship Id="rId1" Type="http://schemas.openxmlformats.org/officeDocument/2006/relationships/notesMaster" Target="../notesMasters/notesMaster1.xml" 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212A9B-DABF-4332-ABF6-D1EEF7357FA0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81CBEE-E025-4C31-86E9-88098CE1FA2C}" type="slidenum">
              <a:rPr lang="en-US" smtClean="0"/>
              <a:pPr/>
              <a:t>23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7F8E06-55D5-4631-BE42-EAB98CC054B6}" type="datetimeFigureOut">
              <a:rPr lang="en-US" smtClean="0"/>
              <a:pPr/>
              <a:t>6/12/2019</a:t>
            </a:fld>
            <a:endParaRPr lang="en-GB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77BED3-0B75-4A47-A151-0262C043142E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7F8E06-55D5-4631-BE42-EAB98CC054B6}" type="datetimeFigureOut">
              <a:rPr lang="en-US" smtClean="0"/>
              <a:pPr/>
              <a:t>6/12/2019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77BED3-0B75-4A47-A151-0262C043142E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7F8E06-55D5-4631-BE42-EAB98CC054B6}" type="datetimeFigureOut">
              <a:rPr lang="en-US" smtClean="0"/>
              <a:pPr/>
              <a:t>6/12/2019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77BED3-0B75-4A47-A151-0262C043142E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7F8E06-55D5-4631-BE42-EAB98CC054B6}" type="datetimeFigureOut">
              <a:rPr lang="en-US" smtClean="0"/>
              <a:pPr/>
              <a:t>6/12/2019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77BED3-0B75-4A47-A151-0262C043142E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7F8E06-55D5-4631-BE42-EAB98CC054B6}" type="datetimeFigureOut">
              <a:rPr lang="en-US" smtClean="0"/>
              <a:pPr/>
              <a:t>6/12/2019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77BED3-0B75-4A47-A151-0262C043142E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7F8E06-55D5-4631-BE42-EAB98CC054B6}" type="datetimeFigureOut">
              <a:rPr lang="en-US" smtClean="0"/>
              <a:pPr/>
              <a:t>6/12/2019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77BED3-0B75-4A47-A151-0262C043142E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7F8E06-55D5-4631-BE42-EAB98CC054B6}" type="datetimeFigureOut">
              <a:rPr lang="en-US" smtClean="0"/>
              <a:pPr/>
              <a:t>6/12/2019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77BED3-0B75-4A47-A151-0262C043142E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7F8E06-55D5-4631-BE42-EAB98CC054B6}" type="datetimeFigureOut">
              <a:rPr lang="en-US" smtClean="0"/>
              <a:pPr/>
              <a:t>6/12/2019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77BED3-0B75-4A47-A151-0262C043142E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7F8E06-55D5-4631-BE42-EAB98CC054B6}" type="datetimeFigureOut">
              <a:rPr lang="en-US" smtClean="0"/>
              <a:pPr/>
              <a:t>6/12/2019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77BED3-0B75-4A47-A151-0262C043142E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7F8E06-55D5-4631-BE42-EAB98CC054B6}" type="datetimeFigureOut">
              <a:rPr lang="en-US" smtClean="0"/>
              <a:pPr/>
              <a:t>6/12/2019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77BED3-0B75-4A47-A151-0262C043142E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7F8E06-55D5-4631-BE42-EAB98CC054B6}" type="datetimeFigureOut">
              <a:rPr lang="en-US" smtClean="0"/>
              <a:pPr/>
              <a:t>6/12/2019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4677BED3-0B75-4A47-A151-0262C043142E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 /><Relationship Id="rId3" Type="http://schemas.openxmlformats.org/officeDocument/2006/relationships/slideLayout" Target="../slideLayouts/slideLayout3.xml" /><Relationship Id="rId7" Type="http://schemas.openxmlformats.org/officeDocument/2006/relationships/slideLayout" Target="../slideLayouts/slideLayout7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1" Type="http://schemas.openxmlformats.org/officeDocument/2006/relationships/slideLayout" Target="../slideLayouts/slideLayout1.xml" /><Relationship Id="rId6" Type="http://schemas.openxmlformats.org/officeDocument/2006/relationships/slideLayout" Target="../slideLayouts/slideLayout6.xml" /><Relationship Id="rId11" Type="http://schemas.openxmlformats.org/officeDocument/2006/relationships/slideLayout" Target="../slideLayouts/slideLayout11.xml" /><Relationship Id="rId5" Type="http://schemas.openxmlformats.org/officeDocument/2006/relationships/slideLayout" Target="../slideLayouts/slideLayout5.xml" /><Relationship Id="rId10" Type="http://schemas.openxmlformats.org/officeDocument/2006/relationships/slideLayout" Target="../slideLayouts/slideLayout10.xml" /><Relationship Id="rId4" Type="http://schemas.openxmlformats.org/officeDocument/2006/relationships/slideLayout" Target="../slideLayouts/slideLayout4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/>
              <a:t>Click to edit Master text styles</a:t>
            </a:r>
          </a:p>
          <a:p>
            <a:pPr lvl="1" eaLnBrk="1" latinLnBrk="0" hangingPunct="1"/>
            <a:r>
              <a:rPr kumimoji="0" lang="en-US"/>
              <a:t>Second level</a:t>
            </a:r>
          </a:p>
          <a:p>
            <a:pPr lvl="2" eaLnBrk="1" latinLnBrk="0" hangingPunct="1"/>
            <a:r>
              <a:rPr kumimoji="0" lang="en-US"/>
              <a:t>Third level</a:t>
            </a:r>
          </a:p>
          <a:p>
            <a:pPr lvl="3" eaLnBrk="1" latinLnBrk="0" hangingPunct="1"/>
            <a:r>
              <a:rPr kumimoji="0" lang="en-US"/>
              <a:t>Fourth level</a:t>
            </a:r>
          </a:p>
          <a:p>
            <a:pPr lvl="4" eaLnBrk="1" latinLnBrk="0" hangingPunct="1"/>
            <a:r>
              <a:rPr kumimoji="0" lang="en-US"/>
              <a:t>Fifth level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F47F8E06-55D5-4631-BE42-EAB98CC054B6}" type="datetimeFigureOut">
              <a:rPr lang="en-US" smtClean="0"/>
              <a:pPr/>
              <a:t>6/12/2019</a:t>
            </a:fld>
            <a:endParaRPr lang="en-GB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677BED3-0B75-4A47-A151-0262C043142E}" type="slidenum">
              <a:rPr lang="en-GB" smtClean="0"/>
              <a:pPr/>
              <a:t>‹#›</a:t>
            </a:fld>
            <a:endParaRPr lang="en-GB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 /><Relationship Id="rId2" Type="http://schemas.openxmlformats.org/officeDocument/2006/relationships/notesSlide" Target="../notesSlides/notesSlide1.xml" /><Relationship Id="rId1" Type="http://schemas.openxmlformats.org/officeDocument/2006/relationships/slideLayout" Target="../slideLayouts/slideLayout1.xml" /><Relationship Id="rId6" Type="http://schemas.openxmlformats.org/officeDocument/2006/relationships/image" Target="../media/image5.jpeg" /><Relationship Id="rId5" Type="http://schemas.openxmlformats.org/officeDocument/2006/relationships/image" Target="../media/image4.jpeg" /><Relationship Id="rId4" Type="http://schemas.openxmlformats.org/officeDocument/2006/relationships/image" Target="../media/image3.jpeg" 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 /><Relationship Id="rId2" Type="http://schemas.openxmlformats.org/officeDocument/2006/relationships/image" Target="../media/image9.jpeg" /><Relationship Id="rId1" Type="http://schemas.openxmlformats.org/officeDocument/2006/relationships/slideLayout" Target="../slideLayouts/slideLayout2.xml" 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 /><Relationship Id="rId1" Type="http://schemas.openxmlformats.org/officeDocument/2006/relationships/slideLayout" Target="../slideLayouts/slideLayout2.xml" 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 /><Relationship Id="rId2" Type="http://schemas.openxmlformats.org/officeDocument/2006/relationships/image" Target="../media/image9.jpeg" /><Relationship Id="rId1" Type="http://schemas.openxmlformats.org/officeDocument/2006/relationships/slideLayout" Target="../slideLayouts/slideLayout2.xml" 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 /><Relationship Id="rId1" Type="http://schemas.openxmlformats.org/officeDocument/2006/relationships/slideLayout" Target="../slideLayouts/slideLayout2.xml" 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 /><Relationship Id="rId2" Type="http://schemas.openxmlformats.org/officeDocument/2006/relationships/image" Target="../media/image9.jpeg" /><Relationship Id="rId1" Type="http://schemas.openxmlformats.org/officeDocument/2006/relationships/slideLayout" Target="../slideLayouts/slideLayout2.xml" 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 /><Relationship Id="rId1" Type="http://schemas.openxmlformats.org/officeDocument/2006/relationships/slideLayout" Target="../slideLayouts/slideLayout2.xml" 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 /><Relationship Id="rId2" Type="http://schemas.openxmlformats.org/officeDocument/2006/relationships/image" Target="../media/image9.jpeg" /><Relationship Id="rId1" Type="http://schemas.openxmlformats.org/officeDocument/2006/relationships/slideLayout" Target="../slideLayouts/slideLayout2.xml" 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 /><Relationship Id="rId1" Type="http://schemas.openxmlformats.org/officeDocument/2006/relationships/slideLayout" Target="../slideLayouts/slideLayout2.xml" 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 /><Relationship Id="rId1" Type="http://schemas.openxmlformats.org/officeDocument/2006/relationships/slideLayout" Target="../slideLayouts/slideLayout2.xml" 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 /><Relationship Id="rId1" Type="http://schemas.openxmlformats.org/officeDocument/2006/relationships/slideLayout" Target="../slideLayouts/slideLayout2.xml" 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 /><Relationship Id="rId1" Type="http://schemas.openxmlformats.org/officeDocument/2006/relationships/slideLayout" Target="../slideLayouts/slideLayout2.xml" 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 /><Relationship Id="rId1" Type="http://schemas.openxmlformats.org/officeDocument/2006/relationships/slideLayout" Target="../slideLayouts/slideLayout2.xml" 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 /><Relationship Id="rId2" Type="http://schemas.openxmlformats.org/officeDocument/2006/relationships/image" Target="../media/image20.jpeg" /><Relationship Id="rId1" Type="http://schemas.openxmlformats.org/officeDocument/2006/relationships/slideLayout" Target="../slideLayouts/slideLayout2.xml" /><Relationship Id="rId4" Type="http://schemas.openxmlformats.org/officeDocument/2006/relationships/image" Target="../media/image22.png" 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 /><Relationship Id="rId1" Type="http://schemas.openxmlformats.org/officeDocument/2006/relationships/slideLayout" Target="../slideLayouts/slideLayout2.xml" 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 /><Relationship Id="rId2" Type="http://schemas.openxmlformats.org/officeDocument/2006/relationships/notesSlide" Target="../notesSlides/notesSlide2.xml" /><Relationship Id="rId1" Type="http://schemas.openxmlformats.org/officeDocument/2006/relationships/slideLayout" Target="../slideLayouts/slideLayout2.xml" 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 /><Relationship Id="rId1" Type="http://schemas.openxmlformats.org/officeDocument/2006/relationships/slideLayout" Target="../slideLayouts/slideLayout7.xml" 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 /><Relationship Id="rId1" Type="http://schemas.openxmlformats.org/officeDocument/2006/relationships/slideLayout" Target="../slideLayouts/slideLayout7.xml" 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 /><Relationship Id="rId2" Type="http://schemas.openxmlformats.org/officeDocument/2006/relationships/image" Target="../media/image25.jpeg" /><Relationship Id="rId1" Type="http://schemas.openxmlformats.org/officeDocument/2006/relationships/slideLayout" Target="../slideLayouts/slideLayout7.xml" /><Relationship Id="rId4" Type="http://schemas.openxmlformats.org/officeDocument/2006/relationships/image" Target="../media/image27.png" 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 /><Relationship Id="rId1" Type="http://schemas.openxmlformats.org/officeDocument/2006/relationships/slideLayout" Target="../slideLayouts/slideLayout7.xml" 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 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 /><Relationship Id="rId2" Type="http://schemas.openxmlformats.org/officeDocument/2006/relationships/image" Target="../media/image29.jpeg" /><Relationship Id="rId1" Type="http://schemas.openxmlformats.org/officeDocument/2006/relationships/slideLayout" Target="../slideLayouts/slideLayout7.xml" 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 /><Relationship Id="rId1" Type="http://schemas.openxmlformats.org/officeDocument/2006/relationships/slideLayout" Target="../slideLayouts/slideLayout2.xml" 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 /><Relationship Id="rId2" Type="http://schemas.openxmlformats.org/officeDocument/2006/relationships/image" Target="../media/image31.jpeg" /><Relationship Id="rId1" Type="http://schemas.openxmlformats.org/officeDocument/2006/relationships/slideLayout" Target="../slideLayouts/slideLayout7.xml" 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 /><Relationship Id="rId2" Type="http://schemas.openxmlformats.org/officeDocument/2006/relationships/image" Target="../media/image33.jpeg" /><Relationship Id="rId1" Type="http://schemas.openxmlformats.org/officeDocument/2006/relationships/slideLayout" Target="../slideLayouts/slideLayout7.xml" /><Relationship Id="rId5" Type="http://schemas.openxmlformats.org/officeDocument/2006/relationships/image" Target="../media/image36.jpeg" /><Relationship Id="rId4" Type="http://schemas.openxmlformats.org/officeDocument/2006/relationships/image" Target="../media/image35.jpeg" 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 /><Relationship Id="rId2" Type="http://schemas.openxmlformats.org/officeDocument/2006/relationships/image" Target="../media/image37.jpeg" /><Relationship Id="rId1" Type="http://schemas.openxmlformats.org/officeDocument/2006/relationships/slideLayout" Target="../slideLayouts/slideLayout7.xml" /><Relationship Id="rId5" Type="http://schemas.openxmlformats.org/officeDocument/2006/relationships/image" Target="../media/image40.jpeg" /><Relationship Id="rId4" Type="http://schemas.openxmlformats.org/officeDocument/2006/relationships/image" Target="../media/image39.jpeg" 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 /><Relationship Id="rId1" Type="http://schemas.openxmlformats.org/officeDocument/2006/relationships/slideLayout" Target="../slideLayouts/slideLayout7.xml" 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 /><Relationship Id="rId1" Type="http://schemas.openxmlformats.org/officeDocument/2006/relationships/slideLayout" Target="../slideLayouts/slideLayout2.xml" 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 /><Relationship Id="rId1" Type="http://schemas.openxmlformats.org/officeDocument/2006/relationships/slideLayout" Target="../slideLayouts/slideLayout2.xml" 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 /><Relationship Id="rId2" Type="http://schemas.openxmlformats.org/officeDocument/2006/relationships/image" Target="../media/image9.jpeg" /><Relationship Id="rId1" Type="http://schemas.openxmlformats.org/officeDocument/2006/relationships/slideLayout" Target="../slideLayouts/slideLayout2.xml" 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 /><Relationship Id="rId1" Type="http://schemas.openxmlformats.org/officeDocument/2006/relationships/slideLayout" Target="../slideLayouts/slideLayout2.xml" 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 /><Relationship Id="rId2" Type="http://schemas.openxmlformats.org/officeDocument/2006/relationships/image" Target="../media/image9.jpeg" /><Relationship Id="rId1" Type="http://schemas.openxmlformats.org/officeDocument/2006/relationships/slideLayout" Target="../slideLayouts/slideLayout2.xml" 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 /><Relationship Id="rId1" Type="http://schemas.openxmlformats.org/officeDocument/2006/relationships/slideLayout" Target="../slideLayouts/slideLayout2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 descr="C:\Users\USER\Desktop\PPT\genera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2204864"/>
            <a:ext cx="9144000" cy="4653136"/>
          </a:xfrm>
        </p:spPr>
        <p:txBody>
          <a:bodyPr>
            <a:normAutofit fontScale="92500" lnSpcReduction="10000"/>
          </a:bodyPr>
          <a:lstStyle/>
          <a:p>
            <a:pPr algn="ctr"/>
            <a:r>
              <a:rPr lang="en-US" sz="3600" dirty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Futura Md BT" pitchFamily="34" charset="0"/>
              </a:rPr>
              <a:t>STATE LEVEL </a:t>
            </a:r>
          </a:p>
          <a:p>
            <a:pPr algn="ctr"/>
            <a:r>
              <a:rPr lang="en-US" sz="3600" dirty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Futura Md BT" pitchFamily="34" charset="0"/>
              </a:rPr>
              <a:t>TRAINING PROGRAMME FOR RESOURCE PERSONS </a:t>
            </a:r>
          </a:p>
          <a:p>
            <a:pPr algn="ctr"/>
            <a:r>
              <a:rPr lang="en-US" sz="3600" dirty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Futura Md BT" pitchFamily="34" charset="0"/>
              </a:rPr>
              <a:t> GENERAL ENGLISH   </a:t>
            </a:r>
          </a:p>
          <a:p>
            <a:pPr algn="ctr"/>
            <a:r>
              <a:rPr lang="en-US" sz="3600" dirty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Futura Md BT" pitchFamily="34" charset="0"/>
              </a:rPr>
              <a:t>CLASS XII</a:t>
            </a:r>
          </a:p>
          <a:p>
            <a:pPr algn="ctr"/>
            <a:r>
              <a:rPr lang="en-GB" sz="360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Futura Md BT" pitchFamily="34" charset="0"/>
              </a:rPr>
              <a:t>SUPPLEMENTARY READER</a:t>
            </a:r>
            <a:endParaRPr lang="en-US" sz="3600" dirty="0">
              <a:ln w="11430"/>
              <a:solidFill>
                <a:srgbClr val="00206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Futura Md BT" pitchFamily="34" charset="0"/>
            </a:endParaRPr>
          </a:p>
          <a:p>
            <a:pPr algn="ctr"/>
            <a:endParaRPr lang="en-US" sz="3600" dirty="0">
              <a:ln w="11430"/>
              <a:solidFill>
                <a:srgbClr val="00206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Futura Md BT" pitchFamily="34" charset="0"/>
            </a:endParaRPr>
          </a:p>
          <a:p>
            <a:pPr algn="ctr"/>
            <a:r>
              <a:rPr lang="en-US" sz="3600" dirty="0" err="1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Futura Md BT" pitchFamily="34" charset="0"/>
              </a:rPr>
              <a:t>By_P</a:t>
            </a:r>
            <a:r>
              <a:rPr lang="en-US" sz="3600" err="1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Futura Md BT" pitchFamily="34" charset="0"/>
              </a:rPr>
              <a:t>.</a:t>
            </a:r>
            <a:r>
              <a:rPr lang="en-US" sz="360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Futura Md BT" pitchFamily="34" charset="0"/>
              </a:rPr>
              <a:t>SADHASIVAM</a:t>
            </a:r>
            <a:r>
              <a:rPr lang="en-GB" sz="360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Futura Md BT" pitchFamily="34" charset="0"/>
              </a:rPr>
              <a:t>.</a:t>
            </a:r>
            <a:endParaRPr lang="en-US" sz="3600" dirty="0">
              <a:ln w="11430"/>
              <a:solidFill>
                <a:srgbClr val="00206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Futura Md BT" pitchFamily="34" charset="0"/>
            </a:endParaRPr>
          </a:p>
        </p:txBody>
      </p:sp>
      <p:pic>
        <p:nvPicPr>
          <p:cNvPr id="1031" name="Picture 7" descr="Related image"/>
          <p:cNvPicPr>
            <a:picLocks noChangeAspect="1" noChangeArrowheads="1"/>
          </p:cNvPicPr>
          <p:nvPr/>
        </p:nvPicPr>
        <p:blipFill>
          <a:blip r:embed="rId4" cstate="print"/>
          <a:srcRect l="6667" t="23333" r="3333" b="10000"/>
          <a:stretch>
            <a:fillRect/>
          </a:stretch>
        </p:blipFill>
        <p:spPr bwMode="auto">
          <a:xfrm>
            <a:off x="395536" y="5085184"/>
            <a:ext cx="2057400" cy="1524000"/>
          </a:xfrm>
          <a:prstGeom prst="rect">
            <a:avLst/>
          </a:prstGeom>
          <a:noFill/>
        </p:spPr>
      </p:pic>
      <p:pic>
        <p:nvPicPr>
          <p:cNvPr id="1033" name="Picture 9" descr="Related image"/>
          <p:cNvPicPr>
            <a:picLocks noChangeAspect="1" noChangeArrowheads="1"/>
          </p:cNvPicPr>
          <p:nvPr/>
        </p:nvPicPr>
        <p:blipFill>
          <a:blip r:embed="rId5" cstate="print"/>
          <a:srcRect l="8006" t="13147" r="7927" b="19461"/>
          <a:stretch>
            <a:fillRect/>
          </a:stretch>
        </p:blipFill>
        <p:spPr bwMode="auto">
          <a:xfrm>
            <a:off x="3708400" y="0"/>
            <a:ext cx="1778000" cy="1524000"/>
          </a:xfrm>
          <a:prstGeom prst="rect">
            <a:avLst/>
          </a:prstGeom>
          <a:noFill/>
        </p:spPr>
      </p:pic>
      <p:pic>
        <p:nvPicPr>
          <p:cNvPr id="7172" name="Picture 4" descr="Related image"/>
          <p:cNvPicPr>
            <a:picLocks noChangeAspect="1" noChangeArrowheads="1"/>
          </p:cNvPicPr>
          <p:nvPr/>
        </p:nvPicPr>
        <p:blipFill>
          <a:blip r:embed="rId6" cstate="print"/>
          <a:srcRect l="4564" t="6122" b="4082"/>
          <a:stretch>
            <a:fillRect/>
          </a:stretch>
        </p:blipFill>
        <p:spPr bwMode="auto">
          <a:xfrm>
            <a:off x="6372200" y="0"/>
            <a:ext cx="2771800" cy="21882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Image result for ppt background hd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0"/>
            <a:ext cx="9144000" cy="690607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476672"/>
            <a:ext cx="9144000" cy="4958011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GB" sz="4000" dirty="0">
                <a:solidFill>
                  <a:srgbClr val="002060"/>
                </a:solidFill>
                <a:latin typeface="AdamGorry-Inline" pitchFamily="34" charset="0"/>
              </a:rPr>
              <a:t>UNIT- 3: SUPPLEMENTARY READER</a:t>
            </a:r>
          </a:p>
          <a:p>
            <a:pPr algn="ctr">
              <a:buNone/>
            </a:pPr>
            <a:r>
              <a:rPr lang="en-GB" sz="4000" dirty="0">
                <a:solidFill>
                  <a:srgbClr val="002060"/>
                </a:solidFill>
                <a:latin typeface="AdamGorry-Inline" pitchFamily="34" charset="0"/>
              </a:rPr>
              <a:t>            </a:t>
            </a:r>
          </a:p>
          <a:p>
            <a:pPr algn="ctr">
              <a:buNone/>
            </a:pPr>
            <a:r>
              <a:rPr lang="en-GB" sz="4000" dirty="0">
                <a:solidFill>
                  <a:srgbClr val="002060"/>
                </a:solidFill>
                <a:latin typeface="AdamGorry-Inline" pitchFamily="34" charset="0"/>
              </a:rPr>
              <a:t>THE HOUR OF TRUTH(PLAY) </a:t>
            </a:r>
          </a:p>
          <a:p>
            <a:pPr algn="ctr">
              <a:buNone/>
            </a:pPr>
            <a:r>
              <a:rPr lang="en-GB" sz="4000" dirty="0">
                <a:solidFill>
                  <a:srgbClr val="002060"/>
                </a:solidFill>
                <a:latin typeface="AdamGorry-Inline" pitchFamily="34" charset="0"/>
              </a:rPr>
              <a:t>BY  </a:t>
            </a:r>
          </a:p>
          <a:p>
            <a:pPr algn="ctr">
              <a:buNone/>
            </a:pPr>
            <a:r>
              <a:rPr lang="en-GB" sz="4000" dirty="0">
                <a:solidFill>
                  <a:srgbClr val="002060"/>
                </a:solidFill>
                <a:latin typeface="AdamGorry-Inline" pitchFamily="34" charset="0"/>
              </a:rPr>
              <a:t>PERCIVAL WILDE</a:t>
            </a:r>
          </a:p>
        </p:txBody>
      </p:sp>
      <p:pic>
        <p:nvPicPr>
          <p:cNvPr id="10242" name="Picture 2" descr="Image result for percival wilde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 l="12398" r="13527"/>
          <a:stretch>
            <a:fillRect/>
          </a:stretch>
        </p:blipFill>
        <p:spPr bwMode="auto">
          <a:xfrm>
            <a:off x="5436096" y="4042325"/>
            <a:ext cx="3707904" cy="281567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Related imag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31640" y="1844824"/>
            <a:ext cx="7812360" cy="4281339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en-GB" sz="3600" dirty="0">
                <a:solidFill>
                  <a:srgbClr val="002060"/>
                </a:solidFill>
                <a:latin typeface="Futura Md BT" pitchFamily="34" charset="0"/>
              </a:rPr>
              <a:t>Portraying the integrity of Robert Baldwin and his painful sacrifice of friendship in defence  of truth.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Image result for ppt background hd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0"/>
            <a:ext cx="9144000" cy="690607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476672"/>
            <a:ext cx="9144000" cy="524604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GB" sz="4000" dirty="0">
                <a:solidFill>
                  <a:srgbClr val="002060"/>
                </a:solidFill>
                <a:latin typeface="AdamGorry-Inline" pitchFamily="34" charset="0"/>
              </a:rPr>
              <a:t>UINIT- 4: SUPPLEMENTARY READER</a:t>
            </a:r>
          </a:p>
          <a:p>
            <a:pPr algn="ctr">
              <a:buNone/>
            </a:pPr>
            <a:endParaRPr lang="en-GB" sz="4000" dirty="0">
              <a:solidFill>
                <a:srgbClr val="002060"/>
              </a:solidFill>
              <a:latin typeface="AdamGorry-Inline" pitchFamily="34" charset="0"/>
            </a:endParaRPr>
          </a:p>
          <a:p>
            <a:pPr algn="ctr">
              <a:buNone/>
            </a:pPr>
            <a:r>
              <a:rPr lang="en-GB" sz="4000" dirty="0">
                <a:solidFill>
                  <a:srgbClr val="002060"/>
                </a:solidFill>
                <a:latin typeface="AdamGorry-Inline" pitchFamily="34" charset="0"/>
              </a:rPr>
              <a:t>THE MIDNIGHT VISITOR </a:t>
            </a:r>
          </a:p>
          <a:p>
            <a:pPr algn="ctr">
              <a:buNone/>
            </a:pPr>
            <a:r>
              <a:rPr lang="en-GB" sz="4000" dirty="0">
                <a:solidFill>
                  <a:srgbClr val="002060"/>
                </a:solidFill>
                <a:latin typeface="AdamGorry-Inline" pitchFamily="34" charset="0"/>
              </a:rPr>
              <a:t>BY </a:t>
            </a:r>
          </a:p>
          <a:p>
            <a:pPr algn="ctr">
              <a:buNone/>
            </a:pPr>
            <a:r>
              <a:rPr lang="en-GB" sz="4000" dirty="0">
                <a:solidFill>
                  <a:srgbClr val="002060"/>
                </a:solidFill>
                <a:latin typeface="AdamGorry-Inline" pitchFamily="34" charset="0"/>
              </a:rPr>
              <a:t>ROBERT ARTHUR</a:t>
            </a:r>
          </a:p>
        </p:txBody>
      </p:sp>
      <p:pic>
        <p:nvPicPr>
          <p:cNvPr id="8194" name="Picture 2" descr="Image result for robert arthur the midnight visitor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 l="5925" t="6039" r="4020" b="7622"/>
          <a:stretch>
            <a:fillRect/>
          </a:stretch>
        </p:blipFill>
        <p:spPr bwMode="auto">
          <a:xfrm>
            <a:off x="4607496" y="4410675"/>
            <a:ext cx="4536504" cy="24473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Related imag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7584" y="2060848"/>
            <a:ext cx="8316416" cy="3917032"/>
          </a:xfrm>
        </p:spPr>
        <p:txBody>
          <a:bodyPr/>
          <a:lstStyle/>
          <a:p>
            <a:pPr algn="just">
              <a:buNone/>
            </a:pPr>
            <a:r>
              <a:rPr lang="en-GB" sz="3600" dirty="0">
                <a:solidFill>
                  <a:srgbClr val="002060"/>
                </a:solidFill>
                <a:latin typeface="Futura Md BT" pitchFamily="34" charset="0"/>
              </a:rPr>
              <a:t>A gripping story of high drama  at midnight in which a detective who defies stereotype outwits a hardened criminal with his quick wit and presence of mind.</a:t>
            </a:r>
          </a:p>
          <a:p>
            <a:pPr>
              <a:buNone/>
            </a:pPr>
            <a:endParaRPr lang="en-GB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Image result for ppt background hd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0"/>
            <a:ext cx="9144000" cy="690607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836712"/>
            <a:ext cx="9144000" cy="5289451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GB" sz="4000" dirty="0">
                <a:solidFill>
                  <a:srgbClr val="002060"/>
                </a:solidFill>
                <a:latin typeface="AdamGorry-Inline" pitchFamily="34" charset="0"/>
              </a:rPr>
              <a:t>UNIT-6: SUPPLEMENTARY READER</a:t>
            </a:r>
          </a:p>
          <a:p>
            <a:pPr algn="ctr">
              <a:buNone/>
            </a:pPr>
            <a:endParaRPr lang="en-GB" sz="4000" dirty="0">
              <a:solidFill>
                <a:srgbClr val="002060"/>
              </a:solidFill>
              <a:latin typeface="AdamGorry-Inline" pitchFamily="34" charset="0"/>
            </a:endParaRPr>
          </a:p>
          <a:p>
            <a:pPr algn="ctr">
              <a:buNone/>
            </a:pPr>
            <a:r>
              <a:rPr lang="en-GB" sz="4000" dirty="0">
                <a:solidFill>
                  <a:srgbClr val="002060"/>
                </a:solidFill>
                <a:latin typeface="AdamGorry-Inline" pitchFamily="34" charset="0"/>
              </a:rPr>
              <a:t> REMEMBER CAESAR(PLAY) </a:t>
            </a:r>
          </a:p>
          <a:p>
            <a:pPr algn="ctr">
              <a:buNone/>
            </a:pPr>
            <a:r>
              <a:rPr lang="en-GB" sz="4000" dirty="0">
                <a:solidFill>
                  <a:srgbClr val="002060"/>
                </a:solidFill>
                <a:latin typeface="AdamGorry-Inline" pitchFamily="34" charset="0"/>
              </a:rPr>
              <a:t> BY </a:t>
            </a:r>
          </a:p>
          <a:p>
            <a:pPr algn="ctr">
              <a:buNone/>
            </a:pPr>
            <a:r>
              <a:rPr lang="en-GB" sz="4000" dirty="0">
                <a:solidFill>
                  <a:srgbClr val="002060"/>
                </a:solidFill>
                <a:latin typeface="AdamGorry-Inline" pitchFamily="34" charset="0"/>
              </a:rPr>
              <a:t>GORDON DAVID</a:t>
            </a:r>
          </a:p>
        </p:txBody>
      </p:sp>
      <p:pic>
        <p:nvPicPr>
          <p:cNvPr id="4098" name="Picture 2" descr="Image result for gordon david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23113" y="4437113"/>
            <a:ext cx="2420887" cy="24208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Related imag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2420888"/>
            <a:ext cx="8229600" cy="2260848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en-GB" sz="4000" dirty="0">
                <a:solidFill>
                  <a:srgbClr val="002060"/>
                </a:solidFill>
                <a:latin typeface="Futura Md BT" pitchFamily="34" charset="0"/>
              </a:rPr>
              <a:t>Revolves  around Lord Weston’s mistaken threat to his life.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Image result for ppt background hd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0"/>
            <a:ext cx="9144000" cy="690607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4525963"/>
          </a:xfrm>
        </p:spPr>
        <p:txBody>
          <a:bodyPr/>
          <a:lstStyle/>
          <a:p>
            <a:pPr algn="ctr">
              <a:buNone/>
            </a:pPr>
            <a:r>
              <a:rPr lang="en-GB" sz="4000" dirty="0">
                <a:solidFill>
                  <a:srgbClr val="002060"/>
                </a:solidFill>
                <a:latin typeface="AdamGorry-Inline" pitchFamily="34" charset="0"/>
              </a:rPr>
              <a:t>UNIT-5:  SUPPLEMENTARY READER</a:t>
            </a:r>
          </a:p>
          <a:p>
            <a:pPr>
              <a:buNone/>
            </a:pPr>
            <a:endParaRPr lang="en-GB" sz="2000" dirty="0">
              <a:solidFill>
                <a:srgbClr val="002060"/>
              </a:solidFill>
              <a:latin typeface="AdamGorry-Inline" pitchFamily="34" charset="0"/>
            </a:endParaRPr>
          </a:p>
          <a:p>
            <a:pPr algn="ctr">
              <a:buNone/>
            </a:pPr>
            <a:r>
              <a:rPr lang="en-GB" sz="4000" dirty="0">
                <a:solidFill>
                  <a:srgbClr val="002060"/>
                </a:solidFill>
                <a:latin typeface="AdamGorry-Inline" pitchFamily="34" charset="0"/>
              </a:rPr>
              <a:t>ALL SUMMER IN A DAY  </a:t>
            </a:r>
          </a:p>
          <a:p>
            <a:pPr algn="ctr">
              <a:buNone/>
            </a:pPr>
            <a:r>
              <a:rPr lang="en-GB" sz="4000" dirty="0">
                <a:solidFill>
                  <a:srgbClr val="002060"/>
                </a:solidFill>
                <a:latin typeface="AdamGorry-Inline" pitchFamily="34" charset="0"/>
              </a:rPr>
              <a:t>BY </a:t>
            </a:r>
          </a:p>
          <a:p>
            <a:pPr algn="ctr">
              <a:buNone/>
            </a:pPr>
            <a:r>
              <a:rPr lang="en-GB" sz="4000" dirty="0">
                <a:solidFill>
                  <a:srgbClr val="002060"/>
                </a:solidFill>
                <a:latin typeface="AdamGorry-Inline" pitchFamily="34" charset="0"/>
              </a:rPr>
              <a:t>RAY  BRADBURY</a:t>
            </a:r>
            <a:endParaRPr lang="en-GB" dirty="0">
              <a:solidFill>
                <a:srgbClr val="002060"/>
              </a:solidFill>
              <a:latin typeface="AdamGorry-Inline" pitchFamily="34" charset="0"/>
            </a:endParaRPr>
          </a:p>
        </p:txBody>
      </p:sp>
      <p:pic>
        <p:nvPicPr>
          <p:cNvPr id="6148" name="Picture 4" descr="Image result for ray douglas bradbury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 l="18959" t="7891" r="17054" b="17930"/>
          <a:stretch>
            <a:fillRect/>
          </a:stretch>
        </p:blipFill>
        <p:spPr bwMode="auto">
          <a:xfrm>
            <a:off x="5580112" y="3756096"/>
            <a:ext cx="3563888" cy="310190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Related imag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59632" y="1556792"/>
            <a:ext cx="7884368" cy="4525963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en-GB" sz="4000" dirty="0">
                <a:solidFill>
                  <a:srgbClr val="002060"/>
                </a:solidFill>
                <a:latin typeface="Futura Md BT" pitchFamily="34" charset="0"/>
              </a:rPr>
              <a:t>A piece of science fiction, explores the theme of life on planet </a:t>
            </a:r>
            <a:r>
              <a:rPr lang="en-GB" sz="4000" dirty="0" err="1">
                <a:solidFill>
                  <a:srgbClr val="002060"/>
                </a:solidFill>
                <a:latin typeface="Futura Md BT" pitchFamily="34" charset="0"/>
              </a:rPr>
              <a:t>venus</a:t>
            </a:r>
            <a:r>
              <a:rPr lang="en-GB" sz="4000" dirty="0">
                <a:solidFill>
                  <a:srgbClr val="002060"/>
                </a:solidFill>
                <a:latin typeface="Futura Md BT" pitchFamily="34" charset="0"/>
              </a:rPr>
              <a:t>.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USER\Desktop\PPT\thank you.jp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 l="50000" t="16401"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059DEC7-0492-4546-9C59-F9A0D092A6D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340768"/>
            <a:ext cx="9144000" cy="4608512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en-GB" sz="3600" b="1" dirty="0">
                <a:latin typeface="Futura Md BT" pitchFamily="34" charset="0"/>
              </a:rPr>
              <a:t>APPROACH</a:t>
            </a:r>
            <a:r>
              <a:rPr lang="en-GB" sz="3600" dirty="0">
                <a:latin typeface="Futura Md BT" pitchFamily="34" charset="0"/>
              </a:rPr>
              <a:t>:  </a:t>
            </a:r>
          </a:p>
          <a:p>
            <a:pPr algn="just"/>
            <a:r>
              <a:rPr lang="en-GB" sz="3600" dirty="0">
                <a:latin typeface="Futura Md BT" pitchFamily="34" charset="0"/>
              </a:rPr>
              <a:t>Warm up.</a:t>
            </a:r>
          </a:p>
          <a:p>
            <a:pPr algn="just"/>
            <a:r>
              <a:rPr lang="en-GB" sz="3600" dirty="0">
                <a:latin typeface="Futura Md BT" pitchFamily="34" charset="0"/>
              </a:rPr>
              <a:t>Introduction to the author and   theme.</a:t>
            </a:r>
          </a:p>
          <a:p>
            <a:pPr algn="just"/>
            <a:r>
              <a:rPr lang="en-GB" sz="3600" dirty="0">
                <a:latin typeface="Futura Md BT" pitchFamily="34" charset="0"/>
              </a:rPr>
              <a:t>Reading strategies. </a:t>
            </a:r>
          </a:p>
          <a:p>
            <a:pPr algn="just"/>
            <a:r>
              <a:rPr lang="en-GB" sz="3600" dirty="0">
                <a:latin typeface="Futura Md BT" pitchFamily="34" charset="0"/>
              </a:rPr>
              <a:t>Explanation (if needed / discussion).</a:t>
            </a:r>
          </a:p>
          <a:p>
            <a:pPr algn="just"/>
            <a:r>
              <a:rPr lang="en-GB" sz="3600" dirty="0">
                <a:latin typeface="Futura Md BT" pitchFamily="34" charset="0"/>
              </a:rPr>
              <a:t>Book back exercise for  comprehension.</a:t>
            </a:r>
            <a:endParaRPr lang="en-US" sz="3600" dirty="0">
              <a:latin typeface="Futura Md BT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661161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USER\Desktop\PPT\thank you.jp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 l="50000" t="16401"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059DEC7-0492-4546-9C59-F9A0D092A6D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620688"/>
            <a:ext cx="9144000" cy="5328592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en-GB" sz="3600" b="1" dirty="0">
                <a:latin typeface="Futura Md BT" pitchFamily="34" charset="0"/>
              </a:rPr>
              <a:t>Continues........</a:t>
            </a:r>
            <a:r>
              <a:rPr lang="en-GB" sz="3600" dirty="0">
                <a:latin typeface="Futura Md BT" pitchFamily="34" charset="0"/>
              </a:rPr>
              <a:t>:  </a:t>
            </a:r>
          </a:p>
          <a:p>
            <a:pPr algn="just"/>
            <a:r>
              <a:rPr lang="en-US" sz="3600" dirty="0"/>
              <a:t>Identify theme.</a:t>
            </a:r>
          </a:p>
          <a:p>
            <a:pPr algn="just"/>
            <a:r>
              <a:rPr lang="en-US" sz="3600" dirty="0"/>
              <a:t>Draw attention to setting, background, show how the plot unfolds.</a:t>
            </a:r>
          </a:p>
          <a:p>
            <a:pPr algn="just"/>
            <a:r>
              <a:rPr lang="en-US" sz="3600" dirty="0"/>
              <a:t>Guide learners to infer character traits from what a character says. what he or she does and  what impression they create in others</a:t>
            </a:r>
          </a:p>
          <a:p>
            <a:pPr algn="just"/>
            <a:r>
              <a:rPr lang="en-US" sz="3600" dirty="0"/>
              <a:t>Encourage collaboration by setting group work.</a:t>
            </a:r>
          </a:p>
          <a:p>
            <a:pPr algn="just">
              <a:buNone/>
            </a:pPr>
            <a:endParaRPr lang="en-US" sz="3600" dirty="0">
              <a:latin typeface="Futura Md BT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66116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AutoShape 2" descr="Image result for ppt background hd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124" name="AutoShape 4" descr="Image result for ppt background hd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5126" name="Picture 6" descr="3d light effects ppt background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9" name="Rectangle 8"/>
          <p:cNvSpPr/>
          <p:nvPr/>
        </p:nvSpPr>
        <p:spPr>
          <a:xfrm>
            <a:off x="755576" y="0"/>
            <a:ext cx="7416824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en-US" sz="4800" b="1" dirty="0">
                <a:ln w="50800"/>
                <a:solidFill>
                  <a:srgbClr val="FF0000"/>
                </a:solidFill>
                <a:latin typeface="AdamGorry-Inline" pitchFamily="34" charset="0"/>
              </a:rPr>
              <a:t>GENERAL OBJECTIVE </a:t>
            </a:r>
            <a:endParaRPr lang="en-US" sz="4800" b="1" cap="none" spc="0" dirty="0">
              <a:ln w="50800"/>
              <a:solidFill>
                <a:srgbClr val="FF0000"/>
              </a:solidFill>
              <a:effectLst/>
              <a:latin typeface="AdamGorry-Inline" pitchFamily="34" charset="0"/>
            </a:endParaRPr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0" y="1124744"/>
            <a:ext cx="9144000" cy="5400600"/>
          </a:xfrm>
        </p:spPr>
        <p:txBody>
          <a:bodyPr>
            <a:normAutofit fontScale="25000" lnSpcReduction="20000"/>
          </a:bodyPr>
          <a:lstStyle/>
          <a:p>
            <a:pPr>
              <a:buNone/>
            </a:pPr>
            <a:endParaRPr lang="en-GB" sz="3600" b="1" dirty="0"/>
          </a:p>
          <a:p>
            <a:pPr algn="just"/>
            <a:r>
              <a:rPr lang="en-GB" sz="12800" dirty="0">
                <a:solidFill>
                  <a:srgbClr val="FFFF00"/>
                </a:solidFill>
                <a:latin typeface="Futura Md BT" pitchFamily="34" charset="0"/>
              </a:rPr>
              <a:t>To generate interest in reading comprehension.</a:t>
            </a:r>
          </a:p>
          <a:p>
            <a:pPr algn="just">
              <a:buNone/>
            </a:pPr>
            <a:endParaRPr lang="en-GB" sz="12800" dirty="0">
              <a:solidFill>
                <a:srgbClr val="FFFF00"/>
              </a:solidFill>
              <a:latin typeface="Futura Md BT" pitchFamily="34" charset="0"/>
            </a:endParaRPr>
          </a:p>
          <a:p>
            <a:pPr algn="just"/>
            <a:r>
              <a:rPr lang="en-GB" sz="12800" dirty="0">
                <a:solidFill>
                  <a:srgbClr val="FFFF00"/>
                </a:solidFill>
                <a:latin typeface="Futura Md BT" pitchFamily="34" charset="0"/>
              </a:rPr>
              <a:t>To enrich vocabulary and structure.</a:t>
            </a:r>
          </a:p>
          <a:p>
            <a:pPr algn="just">
              <a:buNone/>
            </a:pPr>
            <a:endParaRPr lang="en-GB" sz="12800" dirty="0">
              <a:solidFill>
                <a:srgbClr val="FFFF00"/>
              </a:solidFill>
              <a:latin typeface="Futura Md BT" pitchFamily="34" charset="0"/>
            </a:endParaRPr>
          </a:p>
          <a:p>
            <a:pPr algn="just"/>
            <a:r>
              <a:rPr lang="en-GB" sz="12800" dirty="0">
                <a:solidFill>
                  <a:srgbClr val="FFFF00"/>
                </a:solidFill>
                <a:latin typeface="Futura Md BT" pitchFamily="34" charset="0"/>
              </a:rPr>
              <a:t>To develop interest in and appreciation of literature.</a:t>
            </a:r>
          </a:p>
          <a:p>
            <a:pPr algn="just">
              <a:buNone/>
            </a:pPr>
            <a:endParaRPr lang="en-GB" sz="12800" dirty="0">
              <a:solidFill>
                <a:srgbClr val="FFFF00"/>
              </a:solidFill>
              <a:latin typeface="Futura Md BT" pitchFamily="34" charset="0"/>
            </a:endParaRPr>
          </a:p>
          <a:p>
            <a:pPr algn="just"/>
            <a:r>
              <a:rPr lang="en-GB" sz="12800" dirty="0">
                <a:solidFill>
                  <a:srgbClr val="FFFF00"/>
                </a:solidFill>
                <a:latin typeface="Futura Md BT" pitchFamily="34" charset="0"/>
              </a:rPr>
              <a:t>To develop and integrate the use of the language skills </a:t>
            </a:r>
            <a:r>
              <a:rPr lang="en-GB" sz="12800" dirty="0" err="1">
                <a:solidFill>
                  <a:srgbClr val="FFFF00"/>
                </a:solidFill>
                <a:latin typeface="Futura Md BT" pitchFamily="34" charset="0"/>
              </a:rPr>
              <a:t>i.e</a:t>
            </a:r>
            <a:r>
              <a:rPr lang="en-GB" sz="12800" dirty="0">
                <a:solidFill>
                  <a:srgbClr val="FFFF00"/>
                </a:solidFill>
                <a:latin typeface="Futura Md BT" pitchFamily="34" charset="0"/>
              </a:rPr>
              <a:t> Reading, Listening, Writing and Speaking skills.</a:t>
            </a:r>
            <a:r>
              <a:rPr lang="en-GB" sz="12800" dirty="0">
                <a:solidFill>
                  <a:schemeClr val="bg1"/>
                </a:solidFill>
                <a:latin typeface="Futura Md BT" pitchFamily="34" charset="0"/>
              </a:rPr>
              <a:t> </a:t>
            </a:r>
          </a:p>
          <a:p>
            <a:pPr>
              <a:buNone/>
            </a:pPr>
            <a:endParaRPr lang="en-GB" sz="7200" dirty="0">
              <a:solidFill>
                <a:schemeClr val="bg1"/>
              </a:solidFill>
            </a:endParaRPr>
          </a:p>
          <a:p>
            <a:pPr>
              <a:buNone/>
            </a:pPr>
            <a:endParaRPr lang="en-GB" sz="6500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Image result for ppt background h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sp>
        <p:nvSpPr>
          <p:cNvPr id="35889" name="Rectangle 49"/>
          <p:cNvSpPr>
            <a:spLocks noChangeArrowheads="1"/>
          </p:cNvSpPr>
          <p:nvPr/>
        </p:nvSpPr>
        <p:spPr bwMode="auto">
          <a:xfrm>
            <a:off x="0" y="0"/>
            <a:ext cx="9144000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000" b="1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Futura Md BT" pitchFamily="34" charset="0"/>
                <a:ea typeface="Calibri" pitchFamily="34" charset="0"/>
                <a:cs typeface="Times New Roman" pitchFamily="18" charset="0"/>
              </a:rPr>
              <a:t>WARM UP</a:t>
            </a:r>
            <a:endParaRPr kumimoji="0" lang="en-US" sz="3000" b="0" i="0" u="none" strike="noStrike" cap="none" normalizeH="0" baseline="0" dirty="0">
              <a:ln>
                <a:noFill/>
              </a:ln>
              <a:solidFill>
                <a:srgbClr val="002060"/>
              </a:solidFill>
              <a:effectLst/>
              <a:latin typeface="Futura Md BT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sz="3000" b="0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Futura Md BT" pitchFamily="34" charset="0"/>
                <a:ea typeface="Calibri" pitchFamily="34" charset="0"/>
                <a:cs typeface="Times New Roman" pitchFamily="18" charset="0"/>
              </a:rPr>
              <a:t>The Earth is the beautiful planet to live in. We are blessed to be on this lovely, glorious and green earth. Aren’t we?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en-US" sz="3000" b="0" i="0" u="none" strike="noStrike" cap="none" normalizeH="0" baseline="0" dirty="0">
              <a:ln>
                <a:noFill/>
              </a:ln>
              <a:solidFill>
                <a:srgbClr val="002060"/>
              </a:solidFill>
              <a:effectLst/>
              <a:latin typeface="Futura Md BT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000" b="0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Futura Md BT" pitchFamily="34" charset="0"/>
                <a:ea typeface="Calibri" pitchFamily="34" charset="0"/>
                <a:cs typeface="Times New Roman" pitchFamily="18" charset="0"/>
              </a:rPr>
              <a:t>What makes the earth, the one and only living planet? Can you name a few things that make the earth, a unique planet?</a:t>
            </a:r>
            <a:endParaRPr kumimoji="0" lang="en-US" sz="3000" b="0" i="0" u="none" strike="noStrike" cap="none" normalizeH="0" baseline="0" dirty="0">
              <a:ln>
                <a:noFill/>
              </a:ln>
              <a:solidFill>
                <a:srgbClr val="002060"/>
              </a:solidFill>
              <a:effectLst/>
              <a:latin typeface="Futura Md BT" pitchFamily="34" charset="0"/>
              <a:cs typeface="Arial" pitchFamily="34" charset="0"/>
            </a:endParaRPr>
          </a:p>
        </p:txBody>
      </p:sp>
      <p:sp>
        <p:nvSpPr>
          <p:cNvPr id="60" name="Rectangle 59"/>
          <p:cNvSpPr/>
          <p:nvPr/>
        </p:nvSpPr>
        <p:spPr>
          <a:xfrm>
            <a:off x="0" y="4005064"/>
            <a:ext cx="9144000" cy="244827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Oval 69"/>
          <p:cNvSpPr/>
          <p:nvPr/>
        </p:nvSpPr>
        <p:spPr>
          <a:xfrm>
            <a:off x="251520" y="5445224"/>
            <a:ext cx="2088232" cy="720080"/>
          </a:xfrm>
          <a:prstGeom prst="ellipse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Oval 73"/>
          <p:cNvSpPr/>
          <p:nvPr/>
        </p:nvSpPr>
        <p:spPr>
          <a:xfrm>
            <a:off x="4788024" y="4365104"/>
            <a:ext cx="2088232" cy="720080"/>
          </a:xfrm>
          <a:prstGeom prst="ellipse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Oval 74"/>
          <p:cNvSpPr/>
          <p:nvPr/>
        </p:nvSpPr>
        <p:spPr>
          <a:xfrm>
            <a:off x="251520" y="4365104"/>
            <a:ext cx="2088232" cy="720080"/>
          </a:xfrm>
          <a:prstGeom prst="ellipse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Oval 75"/>
          <p:cNvSpPr/>
          <p:nvPr/>
        </p:nvSpPr>
        <p:spPr>
          <a:xfrm>
            <a:off x="7055768" y="5517232"/>
            <a:ext cx="2088232" cy="720080"/>
          </a:xfrm>
          <a:prstGeom prst="ellipse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Oval 76"/>
          <p:cNvSpPr/>
          <p:nvPr/>
        </p:nvSpPr>
        <p:spPr>
          <a:xfrm>
            <a:off x="2483768" y="5517232"/>
            <a:ext cx="2088232" cy="720080"/>
          </a:xfrm>
          <a:prstGeom prst="ellipse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Oval 77"/>
          <p:cNvSpPr/>
          <p:nvPr/>
        </p:nvSpPr>
        <p:spPr>
          <a:xfrm>
            <a:off x="4788024" y="5445224"/>
            <a:ext cx="2088232" cy="792088"/>
          </a:xfrm>
          <a:prstGeom prst="ellipse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rgbClr val="FF0066"/>
                </a:solidFill>
              </a:rPr>
              <a:t>The Ozone Layer</a:t>
            </a:r>
            <a:endParaRPr lang="en-US" dirty="0">
              <a:solidFill>
                <a:srgbClr val="FF0066"/>
              </a:solidFill>
            </a:endParaRPr>
          </a:p>
        </p:txBody>
      </p:sp>
      <p:sp>
        <p:nvSpPr>
          <p:cNvPr id="79" name="Oval 78"/>
          <p:cNvSpPr/>
          <p:nvPr/>
        </p:nvSpPr>
        <p:spPr>
          <a:xfrm>
            <a:off x="7055768" y="4437112"/>
            <a:ext cx="2088232" cy="720080"/>
          </a:xfrm>
          <a:prstGeom prst="ellipse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Oval 79"/>
          <p:cNvSpPr/>
          <p:nvPr/>
        </p:nvSpPr>
        <p:spPr>
          <a:xfrm>
            <a:off x="2483768" y="4293096"/>
            <a:ext cx="2088232" cy="720080"/>
          </a:xfrm>
          <a:prstGeom prst="ellipse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rgbClr val="FF0066"/>
                </a:solidFill>
              </a:rPr>
              <a:t>Animals</a:t>
            </a:r>
            <a:endParaRPr lang="en-US" dirty="0">
              <a:solidFill>
                <a:srgbClr val="FF0066"/>
              </a:solidFill>
            </a:endParaRPr>
          </a:p>
          <a:p>
            <a:pPr algn="ctr"/>
            <a:endParaRPr lang="en-US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75" name="Picture 27" descr="Related imag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12776"/>
          </a:xfrm>
        </p:spPr>
        <p:txBody>
          <a:bodyPr>
            <a:noAutofit/>
          </a:bodyPr>
          <a:lstStyle/>
          <a:p>
            <a:pPr algn="just"/>
            <a:r>
              <a:rPr lang="en-IN" sz="3200" dirty="0">
                <a:solidFill>
                  <a:schemeClr val="tx1">
                    <a:lumMod val="95000"/>
                    <a:lumOff val="5000"/>
                  </a:schemeClr>
                </a:solidFill>
                <a:latin typeface="Futura Md BT" pitchFamily="34" charset="0"/>
              </a:rPr>
              <a:t>Do you enjoy watching movies? What type of movies do you like to watch? Here are the pictures of a few blockbuster movies.</a:t>
            </a:r>
            <a:endParaRPr lang="en-US" sz="3200" dirty="0">
              <a:solidFill>
                <a:schemeClr val="tx1">
                  <a:lumMod val="95000"/>
                  <a:lumOff val="5000"/>
                </a:schemeClr>
              </a:solidFill>
              <a:latin typeface="Futura Md BT" pitchFamily="34" charset="0"/>
            </a:endParaRPr>
          </a:p>
        </p:txBody>
      </p:sp>
      <p:pic>
        <p:nvPicPr>
          <p:cNvPr id="2077" name="Picture 29"/>
          <p:cNvPicPr>
            <a:picLocks noChangeAspect="1" noChangeArrowheads="1"/>
          </p:cNvPicPr>
          <p:nvPr/>
        </p:nvPicPr>
        <p:blipFill>
          <a:blip r:embed="rId3" cstate="print">
            <a:lum bright="-20000" contrast="40000"/>
          </a:blip>
          <a:srcRect l="1963" t="3095" b="2507"/>
          <a:stretch>
            <a:fillRect/>
          </a:stretch>
        </p:blipFill>
        <p:spPr bwMode="auto">
          <a:xfrm>
            <a:off x="0" y="1484784"/>
            <a:ext cx="9144000" cy="34563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78" name="Picture 3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5029200"/>
            <a:ext cx="9144000" cy="18288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178" name="Picture 2" descr="Related imag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1560" y="0"/>
            <a:ext cx="8532440" cy="6858000"/>
          </a:xfrm>
        </p:spPr>
        <p:txBody>
          <a:bodyPr>
            <a:noAutofit/>
          </a:bodyPr>
          <a:lstStyle/>
          <a:p>
            <a:r>
              <a:rPr lang="en-IN" sz="2600" b="1" dirty="0">
                <a:solidFill>
                  <a:srgbClr val="7030A0"/>
                </a:solidFill>
                <a:latin typeface="Futura Md BT" pitchFamily="34" charset="0"/>
              </a:rPr>
              <a:t>GLOSSARY</a:t>
            </a:r>
            <a:br>
              <a:rPr lang="en-US" sz="2600" dirty="0">
                <a:solidFill>
                  <a:srgbClr val="FF0066"/>
                </a:solidFill>
                <a:latin typeface="Futura Md BT" pitchFamily="34" charset="0"/>
              </a:rPr>
            </a:br>
            <a:r>
              <a:rPr lang="en-IN" sz="2600" dirty="0">
                <a:solidFill>
                  <a:srgbClr val="FF0066"/>
                </a:solidFill>
                <a:latin typeface="Futura Md BT" pitchFamily="34" charset="0"/>
              </a:rPr>
              <a:t>weeds	-	unwanted wild plants</a:t>
            </a:r>
            <a:br>
              <a:rPr lang="en-US" sz="2600" dirty="0">
                <a:solidFill>
                  <a:srgbClr val="FF0066"/>
                </a:solidFill>
                <a:latin typeface="Futura Md BT" pitchFamily="34" charset="0"/>
              </a:rPr>
            </a:br>
            <a:r>
              <a:rPr lang="en-IN" sz="2600" dirty="0">
                <a:solidFill>
                  <a:srgbClr val="FF0066"/>
                </a:solidFill>
                <a:latin typeface="Futura Md BT" pitchFamily="34" charset="0"/>
              </a:rPr>
              <a:t>peering	-	looking </a:t>
            </a:r>
            <a:br>
              <a:rPr lang="en-US" sz="2600" dirty="0">
                <a:solidFill>
                  <a:srgbClr val="FF0066"/>
                </a:solidFill>
                <a:latin typeface="Futura Md BT" pitchFamily="34" charset="0"/>
              </a:rPr>
            </a:br>
            <a:r>
              <a:rPr lang="en-IN" sz="2600" dirty="0">
                <a:solidFill>
                  <a:srgbClr val="FF0066"/>
                </a:solidFill>
                <a:latin typeface="Futura Md BT" pitchFamily="34" charset="0"/>
              </a:rPr>
              <a:t>concussion	-	confusion for a short time</a:t>
            </a:r>
            <a:br>
              <a:rPr lang="en-US" sz="2600" dirty="0">
                <a:solidFill>
                  <a:srgbClr val="FF0066"/>
                </a:solidFill>
                <a:latin typeface="Futura Md BT" pitchFamily="34" charset="0"/>
              </a:rPr>
            </a:br>
            <a:r>
              <a:rPr lang="en-IN" sz="2600" dirty="0">
                <a:solidFill>
                  <a:srgbClr val="FF0066"/>
                </a:solidFill>
                <a:latin typeface="Futura Md BT" pitchFamily="34" charset="0"/>
              </a:rPr>
              <a:t>tidal waves	-	a very large ocean waves</a:t>
            </a:r>
            <a:br>
              <a:rPr lang="en-US" sz="2600" dirty="0">
                <a:solidFill>
                  <a:srgbClr val="FF0066"/>
                </a:solidFill>
                <a:latin typeface="Futura Md BT" pitchFamily="34" charset="0"/>
              </a:rPr>
            </a:br>
            <a:r>
              <a:rPr lang="en-IN" sz="2600" dirty="0">
                <a:solidFill>
                  <a:srgbClr val="FF0066"/>
                </a:solidFill>
                <a:latin typeface="Futura Md BT" pitchFamily="34" charset="0"/>
              </a:rPr>
              <a:t>slackening	-	gradually slowing down</a:t>
            </a:r>
            <a:br>
              <a:rPr lang="en-US" sz="2600" dirty="0">
                <a:solidFill>
                  <a:srgbClr val="FF0066"/>
                </a:solidFill>
                <a:latin typeface="Futura Md BT" pitchFamily="34" charset="0"/>
              </a:rPr>
            </a:br>
            <a:r>
              <a:rPr lang="en-IN" sz="2600" dirty="0">
                <a:solidFill>
                  <a:srgbClr val="FF0066"/>
                </a:solidFill>
                <a:latin typeface="Futura Md BT" pitchFamily="34" charset="0"/>
              </a:rPr>
              <a:t>frail		-	weak</a:t>
            </a:r>
            <a:br>
              <a:rPr lang="en-US" sz="2600" dirty="0">
                <a:solidFill>
                  <a:srgbClr val="FF0066"/>
                </a:solidFill>
                <a:latin typeface="Futura Md BT" pitchFamily="34" charset="0"/>
              </a:rPr>
            </a:br>
            <a:r>
              <a:rPr lang="en-IN" sz="2600" dirty="0">
                <a:solidFill>
                  <a:srgbClr val="FF0066"/>
                </a:solidFill>
                <a:latin typeface="Futura Md BT" pitchFamily="34" charset="0"/>
              </a:rPr>
              <a:t>shove		-	rough push</a:t>
            </a:r>
            <a:br>
              <a:rPr lang="en-US" sz="2600" dirty="0">
                <a:solidFill>
                  <a:srgbClr val="FF0066"/>
                </a:solidFill>
                <a:latin typeface="Futura Md BT" pitchFamily="34" charset="0"/>
              </a:rPr>
            </a:br>
            <a:r>
              <a:rPr lang="en-IN" sz="2600" dirty="0">
                <a:solidFill>
                  <a:srgbClr val="FF0066"/>
                </a:solidFill>
                <a:latin typeface="Futura Md BT" pitchFamily="34" charset="0"/>
              </a:rPr>
              <a:t>drenched	-	wet</a:t>
            </a:r>
            <a:br>
              <a:rPr lang="en-US" sz="2600" dirty="0">
                <a:solidFill>
                  <a:srgbClr val="FF0066"/>
                </a:solidFill>
                <a:latin typeface="Futura Md BT" pitchFamily="34" charset="0"/>
              </a:rPr>
            </a:br>
            <a:r>
              <a:rPr lang="en-IN" sz="2600" dirty="0">
                <a:solidFill>
                  <a:srgbClr val="FF0066"/>
                </a:solidFill>
                <a:latin typeface="Futura Md BT" pitchFamily="34" charset="0"/>
              </a:rPr>
              <a:t>Ohio		-	a mid western state of the US</a:t>
            </a:r>
            <a:br>
              <a:rPr lang="en-US" sz="2600" dirty="0">
                <a:solidFill>
                  <a:srgbClr val="FF0066"/>
                </a:solidFill>
                <a:latin typeface="Futura Md BT" pitchFamily="34" charset="0"/>
              </a:rPr>
            </a:br>
            <a:r>
              <a:rPr lang="en-IN" sz="2600" dirty="0">
                <a:solidFill>
                  <a:srgbClr val="FF0066"/>
                </a:solidFill>
                <a:latin typeface="Futura Md BT" pitchFamily="34" charset="0"/>
              </a:rPr>
              <a:t>patterning	-	regular</a:t>
            </a:r>
            <a:br>
              <a:rPr lang="en-US" sz="2600" dirty="0">
                <a:solidFill>
                  <a:srgbClr val="FF0066"/>
                </a:solidFill>
                <a:latin typeface="Futura Md BT" pitchFamily="34" charset="0"/>
              </a:rPr>
            </a:br>
            <a:r>
              <a:rPr lang="en-IN" sz="2600" dirty="0">
                <a:solidFill>
                  <a:srgbClr val="FF0066"/>
                </a:solidFill>
                <a:latin typeface="Futura Md BT" pitchFamily="34" charset="0"/>
              </a:rPr>
              <a:t>clutch		-	hold tightly</a:t>
            </a:r>
            <a:br>
              <a:rPr lang="en-US" sz="2600" dirty="0">
                <a:solidFill>
                  <a:srgbClr val="FF0066"/>
                </a:solidFill>
                <a:latin typeface="Futura Md BT" pitchFamily="34" charset="0"/>
              </a:rPr>
            </a:br>
            <a:r>
              <a:rPr lang="en-IN" sz="2600" dirty="0">
                <a:solidFill>
                  <a:srgbClr val="FF0066"/>
                </a:solidFill>
                <a:latin typeface="Futura Md BT" pitchFamily="34" charset="0"/>
              </a:rPr>
              <a:t>vital		-	essential</a:t>
            </a:r>
            <a:br>
              <a:rPr lang="en-US" sz="2600" dirty="0">
                <a:solidFill>
                  <a:srgbClr val="FF0066"/>
                </a:solidFill>
                <a:latin typeface="Futura Md BT" pitchFamily="34" charset="0"/>
              </a:rPr>
            </a:br>
            <a:r>
              <a:rPr lang="en-IN" sz="2600" dirty="0">
                <a:solidFill>
                  <a:srgbClr val="FF0066"/>
                </a:solidFill>
                <a:latin typeface="Futura Md BT" pitchFamily="34" charset="0"/>
              </a:rPr>
              <a:t>consequence	-	impact</a:t>
            </a:r>
            <a:br>
              <a:rPr lang="en-US" sz="2600" dirty="0">
                <a:solidFill>
                  <a:srgbClr val="FF0066"/>
                </a:solidFill>
                <a:latin typeface="Futura Md BT" pitchFamily="34" charset="0"/>
              </a:rPr>
            </a:br>
            <a:r>
              <a:rPr lang="en-IN" sz="2600" dirty="0">
                <a:solidFill>
                  <a:srgbClr val="FF0066"/>
                </a:solidFill>
                <a:latin typeface="Futura Md BT" pitchFamily="34" charset="0"/>
              </a:rPr>
              <a:t>savagely	-	aggressively</a:t>
            </a:r>
            <a:br>
              <a:rPr lang="en-US" sz="2400" dirty="0">
                <a:solidFill>
                  <a:srgbClr val="FF0066"/>
                </a:solidFill>
                <a:latin typeface="Futura Md BT" pitchFamily="34" charset="0"/>
              </a:rPr>
            </a:br>
            <a:br>
              <a:rPr lang="en-US" sz="2400" dirty="0"/>
            </a:br>
            <a:endParaRPr lang="en-US" sz="2400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Related imag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" name="Rectangle 6"/>
          <p:cNvSpPr/>
          <p:nvPr/>
        </p:nvSpPr>
        <p:spPr>
          <a:xfrm>
            <a:off x="683568" y="1"/>
            <a:ext cx="8208912" cy="68172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N" sz="2300" dirty="0">
                <a:solidFill>
                  <a:srgbClr val="FF0066"/>
                </a:solidFill>
                <a:latin typeface="Futura Md BT" pitchFamily="34" charset="0"/>
              </a:rPr>
              <a:t>whispered	-	spoke in a very quiet and low voice</a:t>
            </a:r>
            <a:br>
              <a:rPr lang="en-US" sz="2300" dirty="0">
                <a:solidFill>
                  <a:srgbClr val="FF0066"/>
                </a:solidFill>
                <a:latin typeface="Futura Md BT" pitchFamily="34" charset="0"/>
              </a:rPr>
            </a:br>
            <a:r>
              <a:rPr lang="en-IN" sz="2300" dirty="0">
                <a:solidFill>
                  <a:srgbClr val="FF0066"/>
                </a:solidFill>
                <a:latin typeface="Futura Md BT" pitchFamily="34" charset="0"/>
              </a:rPr>
              <a:t>predict		-	anticipate</a:t>
            </a:r>
            <a:br>
              <a:rPr lang="en-US" sz="2300" dirty="0">
                <a:solidFill>
                  <a:srgbClr val="FF0066"/>
                </a:solidFill>
                <a:latin typeface="Futura Md BT" pitchFamily="34" charset="0"/>
              </a:rPr>
            </a:br>
            <a:r>
              <a:rPr lang="en-IN" sz="2300" dirty="0">
                <a:solidFill>
                  <a:srgbClr val="FF0066"/>
                </a:solidFill>
                <a:latin typeface="Futura Md BT" pitchFamily="34" charset="0"/>
              </a:rPr>
              <a:t>seized		-	grabbed</a:t>
            </a:r>
            <a:br>
              <a:rPr lang="en-US" sz="2300" dirty="0">
                <a:solidFill>
                  <a:srgbClr val="FF0066"/>
                </a:solidFill>
                <a:latin typeface="Futura Md BT" pitchFamily="34" charset="0"/>
              </a:rPr>
            </a:br>
            <a:r>
              <a:rPr lang="en-IN" sz="2300" dirty="0">
                <a:solidFill>
                  <a:srgbClr val="FF0066"/>
                </a:solidFill>
                <a:latin typeface="Futura Md BT" pitchFamily="34" charset="0"/>
              </a:rPr>
              <a:t>surged		-	moved suddenly</a:t>
            </a:r>
            <a:br>
              <a:rPr lang="en-US" sz="2300" dirty="0">
                <a:solidFill>
                  <a:srgbClr val="FF0066"/>
                </a:solidFill>
                <a:latin typeface="Futura Md BT" pitchFamily="34" charset="0"/>
              </a:rPr>
            </a:br>
            <a:r>
              <a:rPr lang="en-IN" sz="2300" dirty="0">
                <a:solidFill>
                  <a:srgbClr val="FF0066"/>
                </a:solidFill>
                <a:latin typeface="Futura Md BT" pitchFamily="34" charset="0"/>
              </a:rPr>
              <a:t>slammed	-	banged</a:t>
            </a:r>
            <a:br>
              <a:rPr lang="en-US" sz="2300" dirty="0">
                <a:solidFill>
                  <a:srgbClr val="FF0066"/>
                </a:solidFill>
                <a:latin typeface="Futura Md BT" pitchFamily="34" charset="0"/>
              </a:rPr>
            </a:br>
            <a:r>
              <a:rPr lang="en-IN" sz="2300" dirty="0">
                <a:solidFill>
                  <a:srgbClr val="FF0066"/>
                </a:solidFill>
                <a:latin typeface="Futura Md BT" pitchFamily="34" charset="0"/>
              </a:rPr>
              <a:t>muffled	-	muted</a:t>
            </a:r>
            <a:br>
              <a:rPr lang="en-US" sz="2300" dirty="0">
                <a:solidFill>
                  <a:srgbClr val="FF0066"/>
                </a:solidFill>
                <a:latin typeface="Futura Md BT" pitchFamily="34" charset="0"/>
              </a:rPr>
            </a:br>
            <a:r>
              <a:rPr lang="en-IN" sz="2300" dirty="0">
                <a:solidFill>
                  <a:srgbClr val="FF0066"/>
                </a:solidFill>
                <a:latin typeface="Futura Md BT" pitchFamily="34" charset="0"/>
              </a:rPr>
              <a:t>avalanche	-	snow slide</a:t>
            </a:r>
            <a:br>
              <a:rPr lang="en-US" sz="2300" dirty="0">
                <a:solidFill>
                  <a:srgbClr val="FF0066"/>
                </a:solidFill>
                <a:latin typeface="Futura Md BT" pitchFamily="34" charset="0"/>
              </a:rPr>
            </a:br>
            <a:r>
              <a:rPr lang="en-IN" sz="2300" dirty="0">
                <a:solidFill>
                  <a:srgbClr val="FF0066"/>
                </a:solidFill>
                <a:latin typeface="Futura Md BT" pitchFamily="34" charset="0"/>
              </a:rPr>
              <a:t>repercussions	-	unwelcomed effects</a:t>
            </a:r>
            <a:br>
              <a:rPr lang="en-US" sz="2300" dirty="0">
                <a:solidFill>
                  <a:srgbClr val="FF0066"/>
                </a:solidFill>
                <a:latin typeface="Futura Md BT" pitchFamily="34" charset="0"/>
              </a:rPr>
            </a:br>
            <a:r>
              <a:rPr lang="en-IN" sz="2300" dirty="0">
                <a:solidFill>
                  <a:srgbClr val="FF0066"/>
                </a:solidFill>
                <a:latin typeface="Futura Md BT" pitchFamily="34" charset="0"/>
              </a:rPr>
              <a:t>tremble/ tremor-	shake</a:t>
            </a:r>
            <a:br>
              <a:rPr lang="en-US" sz="2300" dirty="0">
                <a:solidFill>
                  <a:srgbClr val="FF0066"/>
                </a:solidFill>
                <a:latin typeface="Futura Md BT" pitchFamily="34" charset="0"/>
              </a:rPr>
            </a:br>
            <a:r>
              <a:rPr lang="en-IN" sz="2300" dirty="0">
                <a:solidFill>
                  <a:srgbClr val="FF0066"/>
                </a:solidFill>
                <a:latin typeface="Futura Md BT" pitchFamily="34" charset="0"/>
              </a:rPr>
              <a:t>immense	-	huge</a:t>
            </a:r>
            <a:br>
              <a:rPr lang="en-US" sz="2300" dirty="0">
                <a:solidFill>
                  <a:srgbClr val="FF0066"/>
                </a:solidFill>
                <a:latin typeface="Futura Md BT" pitchFamily="34" charset="0"/>
              </a:rPr>
            </a:br>
            <a:r>
              <a:rPr lang="en-IN" sz="2300" dirty="0">
                <a:solidFill>
                  <a:srgbClr val="FF0066"/>
                </a:solidFill>
                <a:latin typeface="Futura Md BT" pitchFamily="34" charset="0"/>
              </a:rPr>
              <a:t>spell		-	magical situation</a:t>
            </a:r>
            <a:br>
              <a:rPr lang="en-US" sz="2300" dirty="0">
                <a:solidFill>
                  <a:srgbClr val="FF0066"/>
                </a:solidFill>
                <a:latin typeface="Futura Md BT" pitchFamily="34" charset="0"/>
              </a:rPr>
            </a:br>
            <a:r>
              <a:rPr lang="en-IN" sz="2300" dirty="0">
                <a:solidFill>
                  <a:srgbClr val="FF0066"/>
                </a:solidFill>
                <a:latin typeface="Futura Md BT" pitchFamily="34" charset="0"/>
              </a:rPr>
              <a:t>tumultuously	-	disruptively</a:t>
            </a:r>
            <a:br>
              <a:rPr lang="en-US" sz="2300" dirty="0">
                <a:solidFill>
                  <a:srgbClr val="FF0066"/>
                </a:solidFill>
                <a:latin typeface="Futura Md BT" pitchFamily="34" charset="0"/>
              </a:rPr>
            </a:br>
            <a:r>
              <a:rPr lang="en-IN" sz="2300" dirty="0">
                <a:solidFill>
                  <a:srgbClr val="FF0066"/>
                </a:solidFill>
                <a:latin typeface="Futura Md BT" pitchFamily="34" charset="0"/>
              </a:rPr>
              <a:t>octopi		-	plural of octopus</a:t>
            </a:r>
            <a:br>
              <a:rPr lang="en-US" sz="2300" dirty="0">
                <a:solidFill>
                  <a:srgbClr val="FF0066"/>
                </a:solidFill>
                <a:latin typeface="Futura Md BT" pitchFamily="34" charset="0"/>
              </a:rPr>
            </a:br>
            <a:r>
              <a:rPr lang="en-IN" sz="2300" dirty="0">
                <a:solidFill>
                  <a:srgbClr val="FF0066"/>
                </a:solidFill>
                <a:latin typeface="Futura Md BT" pitchFamily="34" charset="0"/>
              </a:rPr>
              <a:t>resilient	-	recover from difficult conditions</a:t>
            </a:r>
            <a:br>
              <a:rPr lang="en-US" sz="2300" dirty="0">
                <a:solidFill>
                  <a:srgbClr val="FF0066"/>
                </a:solidFill>
                <a:latin typeface="Futura Md BT" pitchFamily="34" charset="0"/>
              </a:rPr>
            </a:br>
            <a:r>
              <a:rPr lang="en-IN" sz="2300" dirty="0">
                <a:solidFill>
                  <a:srgbClr val="FF0066"/>
                </a:solidFill>
                <a:latin typeface="Futura Md BT" pitchFamily="34" charset="0"/>
              </a:rPr>
              <a:t>squinted	-	looked</a:t>
            </a:r>
            <a:br>
              <a:rPr lang="en-US" sz="2300" dirty="0">
                <a:solidFill>
                  <a:srgbClr val="FF0066"/>
                </a:solidFill>
                <a:latin typeface="Futura Md BT" pitchFamily="34" charset="0"/>
              </a:rPr>
            </a:br>
            <a:r>
              <a:rPr lang="en-IN" sz="2300" dirty="0" err="1">
                <a:solidFill>
                  <a:srgbClr val="FF0066"/>
                </a:solidFill>
                <a:latin typeface="Futura Md BT" pitchFamily="34" charset="0"/>
              </a:rPr>
              <a:t>savored</a:t>
            </a:r>
            <a:r>
              <a:rPr lang="en-IN" sz="2300" dirty="0">
                <a:solidFill>
                  <a:srgbClr val="FF0066"/>
                </a:solidFill>
                <a:latin typeface="Futura Md BT" pitchFamily="34" charset="0"/>
              </a:rPr>
              <a:t>	-	enjoyed</a:t>
            </a:r>
            <a:br>
              <a:rPr lang="en-US" sz="2300" dirty="0">
                <a:solidFill>
                  <a:srgbClr val="FF0066"/>
                </a:solidFill>
                <a:latin typeface="Futura Md BT" pitchFamily="34" charset="0"/>
              </a:rPr>
            </a:br>
            <a:r>
              <a:rPr lang="en-IN" sz="2300" dirty="0">
                <a:solidFill>
                  <a:srgbClr val="FF0066"/>
                </a:solidFill>
                <a:latin typeface="Futura Md BT" pitchFamily="34" charset="0"/>
              </a:rPr>
              <a:t>wailed		-	cried loudly</a:t>
            </a:r>
            <a:br>
              <a:rPr lang="en-US" sz="2300" dirty="0">
                <a:solidFill>
                  <a:srgbClr val="FF0066"/>
                </a:solidFill>
                <a:latin typeface="Futura Md BT" pitchFamily="34" charset="0"/>
              </a:rPr>
            </a:br>
            <a:r>
              <a:rPr lang="en-IN" sz="2300" dirty="0">
                <a:solidFill>
                  <a:srgbClr val="FF0066"/>
                </a:solidFill>
                <a:latin typeface="Futura Md BT" pitchFamily="34" charset="0"/>
              </a:rPr>
              <a:t>startled	-	shocked</a:t>
            </a:r>
            <a:br>
              <a:rPr lang="en-US" sz="2300" dirty="0">
                <a:solidFill>
                  <a:srgbClr val="FF0066"/>
                </a:solidFill>
                <a:latin typeface="Futura Md BT" pitchFamily="34" charset="0"/>
              </a:rPr>
            </a:br>
            <a:r>
              <a:rPr lang="en-IN" sz="2300" dirty="0">
                <a:solidFill>
                  <a:srgbClr val="FF0066"/>
                </a:solidFill>
                <a:latin typeface="Futura Md BT" pitchFamily="34" charset="0"/>
              </a:rPr>
              <a:t>solemn	-	serious</a:t>
            </a:r>
            <a:endParaRPr lang="en-US" sz="2300" dirty="0">
              <a:solidFill>
                <a:srgbClr val="FF0066"/>
              </a:solidFill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03" name="Picture 3" descr="Related imag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  <p:sp>
        <p:nvSpPr>
          <p:cNvPr id="51201" name="Rectangle 1"/>
          <p:cNvSpPr>
            <a:spLocks noChangeArrowheads="1"/>
          </p:cNvSpPr>
          <p:nvPr/>
        </p:nvSpPr>
        <p:spPr bwMode="auto">
          <a:xfrm>
            <a:off x="0" y="428178"/>
            <a:ext cx="9144000" cy="60016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457200" marR="0" lvl="0" indent="-4572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sz="2400" b="1" i="0" u="none" strike="noStrike" cap="none" normalizeH="0" baseline="0" dirty="0">
                <a:ln>
                  <a:noFill/>
                </a:ln>
                <a:solidFill>
                  <a:srgbClr val="943634"/>
                </a:solidFill>
                <a:effectLst/>
                <a:latin typeface="Futura Md BT" pitchFamily="34" charset="0"/>
                <a:ea typeface="Calibri" pitchFamily="34" charset="0"/>
                <a:cs typeface="Times New Roman" pitchFamily="18" charset="0"/>
              </a:rPr>
              <a:t>I. Based on your understanding of the story, answer the following questions in a sentence or two.</a:t>
            </a:r>
            <a:endParaRPr kumimoji="0" lang="en-US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Futura Md BT" pitchFamily="34" charset="0"/>
              <a:cs typeface="Arial" pitchFamily="34" charset="0"/>
            </a:endParaRPr>
          </a:p>
          <a:p>
            <a:pPr marL="457200" marR="0" lvl="0" indent="-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en-US" sz="2400" b="0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Futura Md BT" pitchFamily="34" charset="0"/>
                <a:ea typeface="Calibri" pitchFamily="34" charset="0"/>
                <a:cs typeface="Times New Roman" pitchFamily="18" charset="0"/>
              </a:rPr>
              <a:t>What do children get ready for at the beginning of the story?</a:t>
            </a:r>
            <a:endParaRPr kumimoji="0" lang="en-US" sz="2400" b="0" i="0" u="none" strike="noStrike" cap="none" normalizeH="0" baseline="0" dirty="0">
              <a:ln>
                <a:noFill/>
              </a:ln>
              <a:solidFill>
                <a:srgbClr val="002060"/>
              </a:solidFill>
              <a:effectLst/>
              <a:latin typeface="Futura Md BT" pitchFamily="34" charset="0"/>
              <a:cs typeface="Arial" pitchFamily="34" charset="0"/>
            </a:endParaRPr>
          </a:p>
          <a:p>
            <a:pPr marL="457200" marR="0" lvl="0" indent="-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en-US" sz="2400" b="0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Futura Md BT" pitchFamily="34" charset="0"/>
                <a:ea typeface="Calibri" pitchFamily="34" charset="0"/>
                <a:cs typeface="Times New Roman" pitchFamily="18" charset="0"/>
              </a:rPr>
              <a:t>How is life in the Venus described?</a:t>
            </a:r>
            <a:endParaRPr kumimoji="0" lang="en-US" sz="2400" b="0" i="0" u="none" strike="noStrike" cap="none" normalizeH="0" baseline="0" dirty="0">
              <a:ln>
                <a:noFill/>
              </a:ln>
              <a:solidFill>
                <a:srgbClr val="002060"/>
              </a:solidFill>
              <a:effectLst/>
              <a:latin typeface="Futura Md BT" pitchFamily="34" charset="0"/>
              <a:cs typeface="Arial" pitchFamily="34" charset="0"/>
            </a:endParaRPr>
          </a:p>
          <a:p>
            <a:pPr marL="457200" marR="0" lvl="0" indent="-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en-US" sz="2400" b="0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Futura Md BT" pitchFamily="34" charset="0"/>
                <a:ea typeface="Calibri" pitchFamily="34" charset="0"/>
                <a:cs typeface="Times New Roman" pitchFamily="18" charset="0"/>
              </a:rPr>
              <a:t>What is the weather in planet Venus?</a:t>
            </a:r>
            <a:endParaRPr kumimoji="0" lang="en-US" sz="2400" b="0" i="0" u="none" strike="noStrike" cap="none" normalizeH="0" baseline="0" dirty="0">
              <a:ln>
                <a:noFill/>
              </a:ln>
              <a:solidFill>
                <a:srgbClr val="002060"/>
              </a:solidFill>
              <a:effectLst/>
              <a:latin typeface="Futura Md BT" pitchFamily="34" charset="0"/>
              <a:cs typeface="Arial" pitchFamily="34" charset="0"/>
            </a:endParaRPr>
          </a:p>
          <a:p>
            <a:pPr marL="457200" marR="0" lvl="0" indent="-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en-US" sz="2400" b="0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Futura Md BT" pitchFamily="34" charset="0"/>
                <a:ea typeface="Calibri" pitchFamily="34" charset="0"/>
                <a:cs typeface="Times New Roman" pitchFamily="18" charset="0"/>
              </a:rPr>
              <a:t>Who is Margot? How is she different from the rest of the children?</a:t>
            </a:r>
            <a:endParaRPr kumimoji="0" lang="en-US" sz="2400" b="0" i="0" u="none" strike="noStrike" cap="none" normalizeH="0" baseline="0" dirty="0">
              <a:ln>
                <a:noFill/>
              </a:ln>
              <a:solidFill>
                <a:srgbClr val="002060"/>
              </a:solidFill>
              <a:effectLst/>
              <a:latin typeface="Futura Md BT" pitchFamily="34" charset="0"/>
              <a:cs typeface="Arial" pitchFamily="34" charset="0"/>
            </a:endParaRPr>
          </a:p>
          <a:p>
            <a:pPr marL="457200" marR="0" lvl="0" indent="-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en-US" sz="2400" b="0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Futura Md BT" pitchFamily="34" charset="0"/>
                <a:ea typeface="Calibri" pitchFamily="34" charset="0"/>
                <a:cs typeface="Times New Roman" pitchFamily="18" charset="0"/>
              </a:rPr>
              <a:t>What does Margot like the most -  the sun or the rain? </a:t>
            </a:r>
            <a:endParaRPr kumimoji="0" lang="en-US" sz="2400" b="0" i="0" u="none" strike="noStrike" cap="none" normalizeH="0" baseline="0" dirty="0">
              <a:ln>
                <a:noFill/>
              </a:ln>
              <a:solidFill>
                <a:srgbClr val="002060"/>
              </a:solidFill>
              <a:effectLst/>
              <a:latin typeface="Futura Md BT" pitchFamily="34" charset="0"/>
              <a:cs typeface="Arial" pitchFamily="34" charset="0"/>
            </a:endParaRPr>
          </a:p>
          <a:p>
            <a:pPr marL="457200" marR="0" lvl="0" indent="-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en-US" sz="2400" b="0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Futura Md BT" pitchFamily="34" charset="0"/>
                <a:ea typeface="Calibri" pitchFamily="34" charset="0"/>
                <a:cs typeface="Times New Roman" pitchFamily="18" charset="0"/>
              </a:rPr>
              <a:t>What was Margot waiting for? Why did William say that it was a joke?</a:t>
            </a:r>
            <a:endParaRPr kumimoji="0" lang="en-US" sz="2400" b="0" i="0" u="none" strike="noStrike" cap="none" normalizeH="0" baseline="0" dirty="0">
              <a:ln>
                <a:noFill/>
              </a:ln>
              <a:solidFill>
                <a:srgbClr val="002060"/>
              </a:solidFill>
              <a:effectLst/>
              <a:latin typeface="Futura Md BT" pitchFamily="34" charset="0"/>
              <a:cs typeface="Arial" pitchFamily="34" charset="0"/>
            </a:endParaRPr>
          </a:p>
          <a:p>
            <a:pPr marL="457200" marR="0" lvl="0" indent="-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en-US" sz="2400" b="0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Futura Md BT" pitchFamily="34" charset="0"/>
                <a:ea typeface="Calibri" pitchFamily="34" charset="0"/>
                <a:cs typeface="Times New Roman" pitchFamily="18" charset="0"/>
              </a:rPr>
              <a:t>Why does Margot wish to return to the earth?</a:t>
            </a:r>
            <a:endParaRPr kumimoji="0" lang="en-US" sz="2400" b="0" i="0" u="none" strike="noStrike" cap="none" normalizeH="0" baseline="0" dirty="0">
              <a:ln>
                <a:noFill/>
              </a:ln>
              <a:solidFill>
                <a:srgbClr val="002060"/>
              </a:solidFill>
              <a:effectLst/>
              <a:latin typeface="Futura Md BT" pitchFamily="34" charset="0"/>
              <a:cs typeface="Arial" pitchFamily="34" charset="0"/>
            </a:endParaRPr>
          </a:p>
          <a:p>
            <a:pPr marL="457200" marR="0" lvl="0" indent="-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en-US" sz="2400" b="0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Futura Md BT" pitchFamily="34" charset="0"/>
                <a:ea typeface="Calibri" pitchFamily="34" charset="0"/>
                <a:cs typeface="Times New Roman" pitchFamily="18" charset="0"/>
              </a:rPr>
              <a:t>Why did the children lock Margot in a closet?</a:t>
            </a:r>
            <a:endParaRPr kumimoji="0" lang="en-US" sz="2400" b="0" i="0" u="none" strike="noStrike" cap="none" normalizeH="0" baseline="0" dirty="0">
              <a:ln>
                <a:noFill/>
              </a:ln>
              <a:solidFill>
                <a:srgbClr val="002060"/>
              </a:solidFill>
              <a:effectLst/>
              <a:latin typeface="Futura Md BT" pitchFamily="34" charset="0"/>
              <a:cs typeface="Arial" pitchFamily="34" charset="0"/>
            </a:endParaRPr>
          </a:p>
          <a:p>
            <a:pPr marL="457200" marR="0" lvl="0" indent="-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en-US" sz="2400" b="0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Futura Md BT" pitchFamily="34" charset="0"/>
                <a:ea typeface="Calibri" pitchFamily="34" charset="0"/>
                <a:cs typeface="Times New Roman" pitchFamily="18" charset="0"/>
              </a:rPr>
              <a:t>Margot could recall what the sun looked like while the other children could not.  Why?</a:t>
            </a:r>
            <a:endParaRPr kumimoji="0" lang="en-US" sz="2400" b="0" i="0" u="none" strike="noStrike" cap="none" normalizeH="0" baseline="0" dirty="0">
              <a:ln>
                <a:noFill/>
              </a:ln>
              <a:solidFill>
                <a:srgbClr val="002060"/>
              </a:solidFill>
              <a:effectLst/>
              <a:latin typeface="Futura Md BT" pitchFamily="34" charset="0"/>
              <a:cs typeface="Arial" pitchFamily="34" charset="0"/>
            </a:endParaRPr>
          </a:p>
          <a:p>
            <a:pPr marL="457200" marR="0" lvl="0" indent="-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en-US" sz="2400" b="0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Futura Md BT" pitchFamily="34" charset="0"/>
                <a:ea typeface="Calibri" pitchFamily="34" charset="0"/>
                <a:cs typeface="Times New Roman" pitchFamily="18" charset="0"/>
              </a:rPr>
              <a:t>How long did the Sun shine on the Venus? Why did one of the girls wail?</a:t>
            </a:r>
            <a:endParaRPr kumimoji="0" lang="en-US" sz="2400" b="0" i="0" u="none" strike="noStrike" cap="none" normalizeH="0" baseline="0" dirty="0">
              <a:ln>
                <a:noFill/>
              </a:ln>
              <a:solidFill>
                <a:srgbClr val="002060"/>
              </a:solidFill>
              <a:effectLst/>
              <a:latin typeface="Futura Md BT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298" name="Picture 2" descr="Related imag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49177"/>
          </a:xfrm>
          <a:prstGeom prst="rect">
            <a:avLst/>
          </a:prstGeom>
          <a:noFill/>
        </p:spPr>
      </p:pic>
      <p:sp>
        <p:nvSpPr>
          <p:cNvPr id="55299" name="Rectangle 3"/>
          <p:cNvSpPr>
            <a:spLocks noChangeArrowheads="1"/>
          </p:cNvSpPr>
          <p:nvPr/>
        </p:nvSpPr>
        <p:spPr bwMode="auto">
          <a:xfrm>
            <a:off x="0" y="0"/>
            <a:ext cx="9144000" cy="71404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342900" lvl="0" indent="-342900" algn="just" fontAlgn="base">
              <a:spcBef>
                <a:spcPct val="0"/>
              </a:spcBef>
              <a:spcAft>
                <a:spcPct val="0"/>
              </a:spcAft>
            </a:pPr>
            <a:r>
              <a:rPr lang="en-US" sz="2000" b="1" dirty="0">
                <a:solidFill>
                  <a:srgbClr val="943634"/>
                </a:solidFill>
                <a:latin typeface="Futura Md BT" pitchFamily="34" charset="0"/>
                <a:ea typeface="Calibri" pitchFamily="34" charset="0"/>
                <a:cs typeface="Times New Roman" pitchFamily="18" charset="0"/>
              </a:rPr>
              <a:t>II. Based on your understanding of the story, answer the following in three or four sentences.</a:t>
            </a:r>
            <a:endParaRPr lang="en-US" sz="2000" dirty="0">
              <a:latin typeface="Futura Md BT" pitchFamily="34" charset="0"/>
              <a:cs typeface="Arial" pitchFamily="34" charset="0"/>
            </a:endParaRPr>
          </a:p>
          <a:p>
            <a:pPr marL="342900" lvl="0" indent="-342900" algn="just" eaLnBrk="0" fontAlgn="base" hangingPunct="0"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</a:pPr>
            <a:r>
              <a:rPr lang="en-US" sz="2000" dirty="0">
                <a:solidFill>
                  <a:srgbClr val="002060"/>
                </a:solidFill>
                <a:latin typeface="Futura Md BT" pitchFamily="34" charset="0"/>
                <a:ea typeface="Calibri" pitchFamily="34" charset="0"/>
                <a:cs typeface="Times New Roman" pitchFamily="18" charset="0"/>
              </a:rPr>
              <a:t>What is the significance of the particular day, in the story “All summer in a day”?</a:t>
            </a:r>
            <a:endParaRPr lang="en-US" sz="2000" dirty="0">
              <a:solidFill>
                <a:srgbClr val="002060"/>
              </a:solidFill>
              <a:latin typeface="Futura Md BT" pitchFamily="34" charset="0"/>
              <a:cs typeface="Arial" pitchFamily="34" charset="0"/>
            </a:endParaRPr>
          </a:p>
          <a:p>
            <a:pPr marL="342900" lvl="0" indent="-342900" algn="just" eaLnBrk="0" fontAlgn="base" hangingPunct="0"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</a:pPr>
            <a:r>
              <a:rPr lang="en-US" sz="2000" dirty="0">
                <a:solidFill>
                  <a:srgbClr val="002060"/>
                </a:solidFill>
                <a:latin typeface="Futura Md BT" pitchFamily="34" charset="0"/>
                <a:ea typeface="Calibri" pitchFamily="34" charset="0"/>
                <a:cs typeface="Times New Roman" pitchFamily="18" charset="0"/>
              </a:rPr>
              <a:t>What makes Margot different from the other children?</a:t>
            </a:r>
            <a:endParaRPr lang="en-US" sz="2000" dirty="0">
              <a:solidFill>
                <a:srgbClr val="002060"/>
              </a:solidFill>
              <a:latin typeface="Futura Md BT" pitchFamily="34" charset="0"/>
              <a:cs typeface="Arial" pitchFamily="34" charset="0"/>
            </a:endParaRPr>
          </a:p>
          <a:p>
            <a:pPr marL="342900" lvl="0" indent="-342900" algn="just" eaLnBrk="0" fontAlgn="base" hangingPunct="0"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</a:pPr>
            <a:r>
              <a:rPr lang="en-US" sz="2000" dirty="0">
                <a:solidFill>
                  <a:srgbClr val="002060"/>
                </a:solidFill>
                <a:latin typeface="Futura Md BT" pitchFamily="34" charset="0"/>
                <a:ea typeface="Calibri" pitchFamily="34" charset="0"/>
                <a:cs typeface="Times New Roman" pitchFamily="18" charset="0"/>
              </a:rPr>
              <a:t>Why do the children lock Margot in the closet?</a:t>
            </a:r>
            <a:endParaRPr lang="en-US" sz="2000" dirty="0">
              <a:solidFill>
                <a:srgbClr val="002060"/>
              </a:solidFill>
              <a:latin typeface="Futura Md BT" pitchFamily="34" charset="0"/>
              <a:cs typeface="Arial" pitchFamily="34" charset="0"/>
            </a:endParaRPr>
          </a:p>
          <a:p>
            <a:pPr marL="342900" lvl="0" indent="-342900" algn="just" eaLnBrk="0" fontAlgn="base" hangingPunct="0"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</a:pPr>
            <a:r>
              <a:rPr lang="en-US" sz="2000" dirty="0">
                <a:solidFill>
                  <a:srgbClr val="002060"/>
                </a:solidFill>
                <a:latin typeface="Futura Md BT" pitchFamily="34" charset="0"/>
                <a:ea typeface="Calibri" pitchFamily="34" charset="0"/>
                <a:cs typeface="Times New Roman" pitchFamily="18" charset="0"/>
              </a:rPr>
              <a:t>What happens to Margot while the teacher is out of the classroom?</a:t>
            </a:r>
            <a:endParaRPr lang="en-US" sz="2000" dirty="0">
              <a:solidFill>
                <a:srgbClr val="002060"/>
              </a:solidFill>
              <a:latin typeface="Futura Md BT" pitchFamily="34" charset="0"/>
              <a:cs typeface="Arial" pitchFamily="34" charset="0"/>
            </a:endParaRPr>
          </a:p>
          <a:p>
            <a:pPr marL="342900" lvl="0" indent="-342900" algn="just" eaLnBrk="0" fontAlgn="base" hangingPunct="0"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</a:pPr>
            <a:r>
              <a:rPr lang="en-US" sz="2000" dirty="0">
                <a:solidFill>
                  <a:srgbClr val="002060"/>
                </a:solidFill>
                <a:latin typeface="Futura Md BT" pitchFamily="34" charset="0"/>
                <a:ea typeface="Calibri" pitchFamily="34" charset="0"/>
                <a:cs typeface="Times New Roman" pitchFamily="18" charset="0"/>
              </a:rPr>
              <a:t>How  did Margot describe the sun to others?</a:t>
            </a:r>
            <a:endParaRPr lang="en-US" sz="2000" dirty="0">
              <a:solidFill>
                <a:srgbClr val="002060"/>
              </a:solidFill>
              <a:latin typeface="Futura Md BT" pitchFamily="34" charset="0"/>
              <a:cs typeface="Arial" pitchFamily="34" charset="0"/>
            </a:endParaRPr>
          </a:p>
          <a:p>
            <a:pPr marL="342900" lvl="0" indent="-342900" algn="just" eaLnBrk="0" fontAlgn="base" hangingPunct="0"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</a:pPr>
            <a:r>
              <a:rPr lang="en-US" sz="2000" dirty="0">
                <a:solidFill>
                  <a:srgbClr val="002060"/>
                </a:solidFill>
                <a:latin typeface="Futura Md BT" pitchFamily="34" charset="0"/>
                <a:ea typeface="Calibri" pitchFamily="34" charset="0"/>
                <a:cs typeface="Times New Roman" pitchFamily="18" charset="0"/>
              </a:rPr>
              <a:t>How did the children react when the sun came out after seven years?</a:t>
            </a:r>
            <a:endParaRPr lang="en-US" sz="2000" dirty="0">
              <a:solidFill>
                <a:srgbClr val="002060"/>
              </a:solidFill>
              <a:latin typeface="Futura Md BT" pitchFamily="34" charset="0"/>
              <a:cs typeface="Arial" pitchFamily="34" charset="0"/>
            </a:endParaRPr>
          </a:p>
          <a:p>
            <a:pPr marL="342900" lvl="0" indent="-342900" algn="just" eaLnBrk="0" fontAlgn="base" hangingPunct="0"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</a:pPr>
            <a:r>
              <a:rPr lang="en-US" sz="2000" dirty="0">
                <a:solidFill>
                  <a:srgbClr val="002060"/>
                </a:solidFill>
                <a:latin typeface="Futura Md BT" pitchFamily="34" charset="0"/>
                <a:ea typeface="Calibri" pitchFamily="34" charset="0"/>
                <a:cs typeface="Times New Roman" pitchFamily="18" charset="0"/>
              </a:rPr>
              <a:t>Why did William and other children bully Margot?</a:t>
            </a:r>
            <a:endParaRPr lang="en-US" sz="2000" dirty="0">
              <a:solidFill>
                <a:srgbClr val="002060"/>
              </a:solidFill>
              <a:latin typeface="Futura Md BT" pitchFamily="34" charset="0"/>
              <a:cs typeface="Arial" pitchFamily="34" charset="0"/>
            </a:endParaRPr>
          </a:p>
          <a:p>
            <a:pPr marL="342900" lvl="0" indent="-342900" algn="just" eaLnBrk="0" fontAlgn="base" hangingPunct="0"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</a:pPr>
            <a:r>
              <a:rPr lang="en-US" sz="2000" dirty="0">
                <a:solidFill>
                  <a:srgbClr val="002060"/>
                </a:solidFill>
                <a:latin typeface="Futura Md BT" pitchFamily="34" charset="0"/>
                <a:ea typeface="Calibri" pitchFamily="34" charset="0"/>
                <a:cs typeface="Times New Roman" pitchFamily="18" charset="0"/>
              </a:rPr>
              <a:t>What were their feelings towards Margot at the end of the story?</a:t>
            </a:r>
          </a:p>
          <a:p>
            <a:pPr marL="342900" lvl="0" indent="-342900" algn="just" eaLnBrk="0" fontAlgn="base" hangingPunct="0"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</a:pPr>
            <a:endParaRPr lang="en-US" sz="2000" dirty="0">
              <a:latin typeface="Futura Md BT" pitchFamily="34" charset="0"/>
              <a:cs typeface="Times New Roman" pitchFamily="18" charset="0"/>
            </a:endParaRPr>
          </a:p>
          <a:p>
            <a:pPr marL="342900" lvl="0" indent="-342900" algn="just" eaLnBrk="0" fontAlgn="base" hangingPunct="0"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</a:pPr>
            <a:endParaRPr lang="en-US" sz="2000" dirty="0">
              <a:latin typeface="Futura Md BT" pitchFamily="34" charset="0"/>
              <a:cs typeface="Arial" pitchFamily="34" charset="0"/>
            </a:endParaRPr>
          </a:p>
          <a:p>
            <a:pPr marL="342900" lvl="0" indent="-34290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000" b="1" dirty="0">
                <a:solidFill>
                  <a:srgbClr val="943634"/>
                </a:solidFill>
                <a:latin typeface="Futura Md BT" pitchFamily="34" charset="0"/>
                <a:ea typeface="Calibri" pitchFamily="34" charset="0"/>
                <a:cs typeface="Times New Roman" pitchFamily="18" charset="0"/>
              </a:rPr>
              <a:t>III. Answer the following questions in a paragraph of about 100 - 150 words.</a:t>
            </a:r>
            <a:endParaRPr lang="en-US" sz="2000" dirty="0">
              <a:latin typeface="Futura Md BT" pitchFamily="34" charset="0"/>
              <a:cs typeface="Arial" pitchFamily="34" charset="0"/>
            </a:endParaRPr>
          </a:p>
          <a:p>
            <a:pPr marL="342900" lvl="0" indent="-342900" algn="just" eaLnBrk="0" fontAlgn="base" hangingPunct="0"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</a:pPr>
            <a:r>
              <a:rPr lang="en-US" sz="2000" dirty="0">
                <a:solidFill>
                  <a:srgbClr val="002060"/>
                </a:solidFill>
                <a:latin typeface="Futura Md BT" pitchFamily="34" charset="0"/>
                <a:ea typeface="Calibri" pitchFamily="34" charset="0"/>
                <a:cs typeface="Times New Roman" pitchFamily="18" charset="0"/>
              </a:rPr>
              <a:t>What is the conflict between Margot and the other children in the story, “All Summer in a day”?</a:t>
            </a:r>
            <a:endParaRPr lang="en-US" sz="2000" dirty="0">
              <a:solidFill>
                <a:srgbClr val="002060"/>
              </a:solidFill>
              <a:latin typeface="Futura Md BT" pitchFamily="34" charset="0"/>
              <a:cs typeface="Arial" pitchFamily="34" charset="0"/>
            </a:endParaRPr>
          </a:p>
          <a:p>
            <a:pPr marL="342900" lvl="0" indent="-342900" algn="just" eaLnBrk="0" fontAlgn="base" hangingPunct="0"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</a:pPr>
            <a:r>
              <a:rPr lang="en-US" sz="2000" dirty="0">
                <a:solidFill>
                  <a:srgbClr val="002060"/>
                </a:solidFill>
                <a:latin typeface="Futura Md BT" pitchFamily="34" charset="0"/>
                <a:ea typeface="Calibri" pitchFamily="34" charset="0"/>
                <a:cs typeface="Times New Roman" pitchFamily="18" charset="0"/>
              </a:rPr>
              <a:t>How do other children bully Margot?</a:t>
            </a:r>
            <a:endParaRPr lang="en-US" sz="2000" dirty="0">
              <a:solidFill>
                <a:srgbClr val="002060"/>
              </a:solidFill>
              <a:latin typeface="Futura Md BT" pitchFamily="34" charset="0"/>
              <a:cs typeface="Arial" pitchFamily="34" charset="0"/>
            </a:endParaRPr>
          </a:p>
          <a:p>
            <a:pPr marL="342900" lvl="0" indent="-342900" algn="just" eaLnBrk="0" fontAlgn="base" hangingPunct="0"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</a:pPr>
            <a:r>
              <a:rPr lang="en-US" sz="2000" dirty="0">
                <a:solidFill>
                  <a:srgbClr val="002060"/>
                </a:solidFill>
                <a:latin typeface="Futura Md BT" pitchFamily="34" charset="0"/>
                <a:ea typeface="Calibri" pitchFamily="34" charset="0"/>
                <a:cs typeface="Times New Roman" pitchFamily="18" charset="0"/>
              </a:rPr>
              <a:t>How do the children react to the long awaited event in the story?</a:t>
            </a:r>
            <a:endParaRPr lang="en-US" sz="2000" dirty="0">
              <a:solidFill>
                <a:srgbClr val="002060"/>
              </a:solidFill>
              <a:latin typeface="Futura Md BT" pitchFamily="34" charset="0"/>
              <a:cs typeface="Arial" pitchFamily="34" charset="0"/>
            </a:endParaRPr>
          </a:p>
          <a:p>
            <a:pPr marL="342900" lvl="0" indent="-342900" algn="just" eaLnBrk="0" fontAlgn="base" hangingPunct="0"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</a:pPr>
            <a:r>
              <a:rPr lang="en-US" sz="2000" dirty="0">
                <a:solidFill>
                  <a:srgbClr val="002060"/>
                </a:solidFill>
                <a:latin typeface="Futura Md BT" pitchFamily="34" charset="0"/>
                <a:ea typeface="Calibri" pitchFamily="34" charset="0"/>
                <a:cs typeface="Times New Roman" pitchFamily="18" charset="0"/>
              </a:rPr>
              <a:t>The sun brought about a positive change in the attitude of the children. Illustrate the statement.</a:t>
            </a:r>
            <a:endParaRPr lang="en-US" sz="2000" dirty="0">
              <a:solidFill>
                <a:srgbClr val="002060"/>
              </a:solidFill>
              <a:latin typeface="Futura Md BT" pitchFamily="34" charset="0"/>
              <a:cs typeface="Arial" pitchFamily="34" charset="0"/>
            </a:endParaRPr>
          </a:p>
          <a:p>
            <a:pPr marL="342900" lvl="0" indent="-342900" algn="just" eaLnBrk="0" fontAlgn="base" hangingPunct="0"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</a:pPr>
            <a:r>
              <a:rPr lang="en-US" sz="2000" dirty="0">
                <a:solidFill>
                  <a:srgbClr val="002060"/>
                </a:solidFill>
                <a:latin typeface="Futura Md BT" pitchFamily="34" charset="0"/>
                <a:ea typeface="Calibri" pitchFamily="34" charset="0"/>
                <a:cs typeface="Times New Roman" pitchFamily="18" charset="0"/>
              </a:rPr>
              <a:t>Did the children regret having locked Margot in a closet? Explain.</a:t>
            </a:r>
            <a:endParaRPr lang="en-US" sz="2000" dirty="0">
              <a:solidFill>
                <a:srgbClr val="002060"/>
              </a:solidFill>
              <a:latin typeface="Futura Md BT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>
              <a:ln>
                <a:noFill/>
              </a:ln>
              <a:solidFill>
                <a:srgbClr val="7030A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322" name="Picture 2" descr="Image result for ppt background hd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pic>
        <p:nvPicPr>
          <p:cNvPr id="56323" name="Picture 3"/>
          <p:cNvPicPr>
            <a:picLocks noChangeAspect="1" noChangeArrowheads="1"/>
          </p:cNvPicPr>
          <p:nvPr/>
        </p:nvPicPr>
        <p:blipFill>
          <a:blip r:embed="rId3" cstate="print"/>
          <a:srcRect l="7653" t="11228" r="8549" b="21407"/>
          <a:stretch>
            <a:fillRect/>
          </a:stretch>
        </p:blipFill>
        <p:spPr bwMode="auto">
          <a:xfrm>
            <a:off x="179512" y="404664"/>
            <a:ext cx="8748464" cy="227995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Rectangle 3"/>
          <p:cNvSpPr/>
          <p:nvPr/>
        </p:nvSpPr>
        <p:spPr>
          <a:xfrm>
            <a:off x="0" y="0"/>
            <a:ext cx="91440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IN" sz="2000" b="1" dirty="0">
                <a:solidFill>
                  <a:srgbClr val="C00000"/>
                </a:solidFill>
                <a:latin typeface="Futura Md BT" pitchFamily="34" charset="0"/>
              </a:rPr>
              <a:t>IV. Based on your understanding of the story, complete the story map.</a:t>
            </a:r>
            <a:endParaRPr lang="en-US" sz="2000" dirty="0">
              <a:solidFill>
                <a:srgbClr val="C00000"/>
              </a:solidFill>
              <a:latin typeface="Futura Md BT" pitchFamily="34" charset="0"/>
            </a:endParaRPr>
          </a:p>
        </p:txBody>
      </p:sp>
      <p:sp>
        <p:nvSpPr>
          <p:cNvPr id="56324" name="Rectangle 4"/>
          <p:cNvSpPr>
            <a:spLocks noChangeArrowheads="1"/>
          </p:cNvSpPr>
          <p:nvPr/>
        </p:nvSpPr>
        <p:spPr bwMode="auto">
          <a:xfrm>
            <a:off x="0" y="2636912"/>
            <a:ext cx="91440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sz="2000" b="1" i="0" u="none" strike="noStrike" cap="none" normalizeH="0" baseline="0" dirty="0">
                <a:ln>
                  <a:noFill/>
                </a:ln>
                <a:solidFill>
                  <a:srgbClr val="943634"/>
                </a:solidFill>
                <a:effectLst/>
                <a:latin typeface="Futura Md BT" pitchFamily="34" charset="0"/>
                <a:ea typeface="Calibri" pitchFamily="34" charset="0"/>
                <a:cs typeface="Times New Roman" pitchFamily="18" charset="0"/>
              </a:rPr>
              <a:t>V. Find out and encircle the following words in the word grid. (The words have been placed horizontally, vertically, diagonally and even back to front)</a:t>
            </a:r>
            <a:endParaRPr kumimoji="0" lang="en-US" sz="20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Futura Md BT" pitchFamily="34" charset="0"/>
              <a:cs typeface="Arial" pitchFamily="34" charset="0"/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0" y="3645024"/>
          <a:ext cx="9144000" cy="701040"/>
        </p:xfrm>
        <a:graphic>
          <a:graphicData uri="http://schemas.openxmlformats.org/drawingml/2006/table">
            <a:tbl>
              <a:tblPr/>
              <a:tblGrid>
                <a:gridCol w="9144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7211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IN" sz="2000" dirty="0">
                          <a:solidFill>
                            <a:schemeClr val="bg1"/>
                          </a:solidFill>
                          <a:latin typeface="Futura Md BT" pitchFamily="34" charset="0"/>
                          <a:ea typeface="Calibri"/>
                          <a:cs typeface="Times New Roman"/>
                        </a:rPr>
                        <a:t>fades             predict       discriminate     locks       reminded                 experience     anticipated     unlocks    starts     recalls</a:t>
                      </a:r>
                      <a:endParaRPr lang="en-US" sz="2000" dirty="0">
                        <a:solidFill>
                          <a:schemeClr val="bg1"/>
                        </a:solidFill>
                        <a:latin typeface="Futura Md BT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pic>
        <p:nvPicPr>
          <p:cNvPr id="56325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4365104"/>
            <a:ext cx="9144000" cy="249289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347" name="Picture 3" descr="Related image"/>
          <p:cNvPicPr>
            <a:picLocks noChangeAspect="1" noChangeArrowheads="1"/>
          </p:cNvPicPr>
          <p:nvPr/>
        </p:nvPicPr>
        <p:blipFill>
          <a:blip r:embed="rId2" cstate="print"/>
          <a:srcRect t="3154" b="7882"/>
          <a:stretch>
            <a:fillRect/>
          </a:stretch>
        </p:blipFill>
        <p:spPr bwMode="auto">
          <a:xfrm>
            <a:off x="0" y="2636912"/>
            <a:ext cx="9144000" cy="42210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7345" name="Rectangle 1"/>
          <p:cNvSpPr>
            <a:spLocks noChangeArrowheads="1"/>
          </p:cNvSpPr>
          <p:nvPr/>
        </p:nvSpPr>
        <p:spPr bwMode="auto">
          <a:xfrm>
            <a:off x="0" y="0"/>
            <a:ext cx="9144000" cy="4154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200" b="1" dirty="0">
                <a:solidFill>
                  <a:srgbClr val="943634"/>
                </a:solidFill>
                <a:latin typeface="Futura Md BT" pitchFamily="34" charset="0"/>
                <a:ea typeface="Calibri" pitchFamily="34" charset="0"/>
                <a:cs typeface="Times New Roman" pitchFamily="18" charset="0"/>
              </a:rPr>
              <a:t>VI. </a:t>
            </a:r>
            <a:r>
              <a:rPr kumimoji="0" lang="en-US" sz="2200" b="1" i="0" u="none" strike="noStrike" cap="none" normalizeH="0" baseline="0" dirty="0">
                <a:ln>
                  <a:noFill/>
                </a:ln>
                <a:solidFill>
                  <a:srgbClr val="943634"/>
                </a:solidFill>
                <a:effectLst/>
                <a:latin typeface="Futura Md BT" pitchFamily="34" charset="0"/>
                <a:ea typeface="Calibri" pitchFamily="34" charset="0"/>
                <a:cs typeface="Times New Roman" pitchFamily="18" charset="0"/>
              </a:rPr>
              <a:t>Now read the sentences below. Complete them appropriately with the words you identified from the grid.</a:t>
            </a:r>
            <a:endParaRPr kumimoji="0" lang="en-US" sz="2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Futura Md BT" pitchFamily="34" charset="0"/>
              <a:cs typeface="Arial" pitchFamily="34" charset="0"/>
            </a:endParaRPr>
          </a:p>
          <a:p>
            <a:pPr marL="457200" marR="0" lvl="0" indent="-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en-US" sz="2200" b="0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Futura Md BT" pitchFamily="34" charset="0"/>
                <a:ea typeface="Calibri" pitchFamily="34" charset="0"/>
                <a:cs typeface="Times New Roman" pitchFamily="18" charset="0"/>
              </a:rPr>
              <a:t>The scientists _________ that the Sun would come out on Venus that day after seven years.</a:t>
            </a:r>
            <a:endParaRPr kumimoji="0" lang="en-US" sz="2200" b="0" i="0" u="none" strike="noStrike" cap="none" normalizeH="0" baseline="0" dirty="0">
              <a:ln>
                <a:noFill/>
              </a:ln>
              <a:solidFill>
                <a:srgbClr val="002060"/>
              </a:solidFill>
              <a:effectLst/>
              <a:latin typeface="Futura Md BT" pitchFamily="34" charset="0"/>
              <a:cs typeface="Arial" pitchFamily="34" charset="0"/>
            </a:endParaRPr>
          </a:p>
          <a:p>
            <a:pPr marL="457200" marR="0" lvl="0" indent="-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en-US" sz="2200" b="0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Futura Md BT" pitchFamily="34" charset="0"/>
                <a:ea typeface="Calibri" pitchFamily="34" charset="0"/>
                <a:cs typeface="Times New Roman" pitchFamily="18" charset="0"/>
              </a:rPr>
              <a:t>The children are getting ready for the _________event.</a:t>
            </a:r>
            <a:endParaRPr kumimoji="0" lang="en-US" sz="2200" b="0" i="0" u="none" strike="noStrike" cap="none" normalizeH="0" baseline="0" dirty="0">
              <a:ln>
                <a:noFill/>
              </a:ln>
              <a:solidFill>
                <a:srgbClr val="002060"/>
              </a:solidFill>
              <a:effectLst/>
              <a:latin typeface="Futura Md BT" pitchFamily="34" charset="0"/>
              <a:cs typeface="Arial" pitchFamily="34" charset="0"/>
            </a:endParaRPr>
          </a:p>
          <a:p>
            <a:pPr marL="457200" marR="0" lvl="0" indent="-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en-US" sz="2200" b="0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Futura Md BT" pitchFamily="34" charset="0"/>
                <a:ea typeface="Calibri" pitchFamily="34" charset="0"/>
                <a:cs typeface="Times New Roman" pitchFamily="18" charset="0"/>
              </a:rPr>
              <a:t>The children </a:t>
            </a:r>
            <a:r>
              <a:rPr kumimoji="0" lang="en-US" sz="2200" b="0" i="0" u="sng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Futura Md BT" pitchFamily="34" charset="0"/>
                <a:ea typeface="Calibri" pitchFamily="34" charset="0"/>
                <a:cs typeface="Times New Roman" pitchFamily="18" charset="0"/>
              </a:rPr>
              <a:t>_______</a:t>
            </a:r>
            <a:r>
              <a:rPr kumimoji="0" lang="en-US" sz="2200" b="0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Futura Md BT" pitchFamily="34" charset="0"/>
                <a:ea typeface="Calibri" pitchFamily="34" charset="0"/>
                <a:cs typeface="Times New Roman" pitchFamily="18" charset="0"/>
              </a:rPr>
              <a:t>Margot as she _____the Sun.</a:t>
            </a:r>
            <a:endParaRPr kumimoji="0" lang="en-US" sz="2200" b="0" i="0" u="none" strike="noStrike" cap="none" normalizeH="0" baseline="0" dirty="0">
              <a:ln>
                <a:noFill/>
              </a:ln>
              <a:solidFill>
                <a:srgbClr val="002060"/>
              </a:solidFill>
              <a:effectLst/>
              <a:latin typeface="Futura Md BT" pitchFamily="34" charset="0"/>
              <a:cs typeface="Arial" pitchFamily="34" charset="0"/>
            </a:endParaRPr>
          </a:p>
          <a:p>
            <a:pPr marL="457200" marR="0" lvl="0" indent="-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en-US" sz="2200" b="0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Futura Md BT" pitchFamily="34" charset="0"/>
                <a:ea typeface="Calibri" pitchFamily="34" charset="0"/>
                <a:cs typeface="Times New Roman" pitchFamily="18" charset="0"/>
              </a:rPr>
              <a:t>William and other children have bullied her and ______her in a closet.</a:t>
            </a:r>
            <a:endParaRPr kumimoji="0" lang="en-US" sz="2200" b="0" i="0" u="none" strike="noStrike" cap="none" normalizeH="0" baseline="0" dirty="0">
              <a:ln>
                <a:noFill/>
              </a:ln>
              <a:solidFill>
                <a:srgbClr val="002060"/>
              </a:solidFill>
              <a:effectLst/>
              <a:latin typeface="Futura Md BT" pitchFamily="34" charset="0"/>
              <a:cs typeface="Arial" pitchFamily="34" charset="0"/>
            </a:endParaRPr>
          </a:p>
          <a:p>
            <a:pPr marL="457200" marR="0" lvl="0" indent="-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en-US" sz="2200" b="0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Futura Md BT" pitchFamily="34" charset="0"/>
                <a:ea typeface="Calibri" pitchFamily="34" charset="0"/>
                <a:cs typeface="Times New Roman" pitchFamily="18" charset="0"/>
              </a:rPr>
              <a:t>When the Sun comes out, the children _________the sun.</a:t>
            </a:r>
            <a:endParaRPr kumimoji="0" lang="en-US" sz="2200" b="0" i="0" u="none" strike="noStrike" cap="none" normalizeH="0" baseline="0" dirty="0">
              <a:ln>
                <a:noFill/>
              </a:ln>
              <a:solidFill>
                <a:srgbClr val="002060"/>
              </a:solidFill>
              <a:effectLst/>
              <a:latin typeface="Futura Md BT" pitchFamily="34" charset="0"/>
              <a:cs typeface="Arial" pitchFamily="34" charset="0"/>
            </a:endParaRPr>
          </a:p>
          <a:p>
            <a:pPr marL="457200" marR="0" lvl="0" indent="-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en-US" sz="2200" b="0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Futura Md BT" pitchFamily="34" charset="0"/>
                <a:ea typeface="Calibri" pitchFamily="34" charset="0"/>
                <a:cs typeface="Times New Roman" pitchFamily="18" charset="0"/>
              </a:rPr>
              <a:t>The Sun </a:t>
            </a:r>
            <a:r>
              <a:rPr kumimoji="0" lang="en-US" sz="2200" b="0" i="0" u="sng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Futura Md BT" pitchFamily="34" charset="0"/>
                <a:ea typeface="Calibri" pitchFamily="34" charset="0"/>
                <a:cs typeface="Times New Roman" pitchFamily="18" charset="0"/>
              </a:rPr>
              <a:t>______</a:t>
            </a:r>
            <a:r>
              <a:rPr kumimoji="0" lang="en-US" sz="2200" b="0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Futura Md BT" pitchFamily="34" charset="0"/>
                <a:ea typeface="Calibri" pitchFamily="34" charset="0"/>
                <a:cs typeface="Times New Roman" pitchFamily="18" charset="0"/>
              </a:rPr>
              <a:t>behind a stir of mist. Again it started raining on Venus.</a:t>
            </a:r>
            <a:endParaRPr kumimoji="0" lang="en-US" sz="2200" b="0" i="0" u="none" strike="noStrike" cap="none" normalizeH="0" baseline="0" dirty="0">
              <a:ln>
                <a:noFill/>
              </a:ln>
              <a:solidFill>
                <a:srgbClr val="002060"/>
              </a:solidFill>
              <a:effectLst/>
              <a:latin typeface="Futura Md BT" pitchFamily="34" charset="0"/>
              <a:cs typeface="Arial" pitchFamily="34" charset="0"/>
            </a:endParaRPr>
          </a:p>
          <a:p>
            <a:pPr marL="457200" marR="0" lvl="0" indent="-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en-US" sz="2200" b="0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Futura Md BT" pitchFamily="34" charset="0"/>
                <a:ea typeface="Calibri" pitchFamily="34" charset="0"/>
                <a:cs typeface="Times New Roman" pitchFamily="18" charset="0"/>
              </a:rPr>
              <a:t>The children </a:t>
            </a:r>
            <a:r>
              <a:rPr kumimoji="0" lang="en-US" sz="2200" b="0" i="0" u="sng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Futura Md BT" pitchFamily="34" charset="0"/>
                <a:ea typeface="Calibri" pitchFamily="34" charset="0"/>
                <a:cs typeface="Times New Roman" pitchFamily="18" charset="0"/>
              </a:rPr>
              <a:t>______</a:t>
            </a:r>
            <a:r>
              <a:rPr kumimoji="0" lang="en-US" sz="2200" b="0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Futura Md BT" pitchFamily="34" charset="0"/>
                <a:ea typeface="Calibri" pitchFamily="34" charset="0"/>
                <a:cs typeface="Times New Roman" pitchFamily="18" charset="0"/>
              </a:rPr>
              <a:t>Margot and </a:t>
            </a:r>
            <a:r>
              <a:rPr kumimoji="0" lang="en-US" sz="2200" b="0" i="0" u="sng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Futura Md BT" pitchFamily="34" charset="0"/>
                <a:ea typeface="Calibri" pitchFamily="34" charset="0"/>
                <a:cs typeface="Times New Roman" pitchFamily="18" charset="0"/>
              </a:rPr>
              <a:t>________</a:t>
            </a:r>
            <a:r>
              <a:rPr kumimoji="0" lang="en-US" sz="2200" b="0" i="0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Futura Md BT" pitchFamily="34" charset="0"/>
                <a:ea typeface="Calibri" pitchFamily="34" charset="0"/>
                <a:cs typeface="Times New Roman" pitchFamily="18" charset="0"/>
              </a:rPr>
              <a:t>the door and let her out.</a:t>
            </a:r>
            <a:endParaRPr kumimoji="0" lang="en-US" sz="2200" b="0" i="0" u="none" strike="noStrike" cap="none" normalizeH="0" baseline="0" dirty="0">
              <a:ln>
                <a:noFill/>
              </a:ln>
              <a:solidFill>
                <a:srgbClr val="002060"/>
              </a:solidFill>
              <a:effectLst/>
              <a:latin typeface="Futura Md BT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5763340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382" name="Picture 14" descr="C:\Users\USER\Desktop\d4571bb0-d0f3-4c1e-914b-8d3f500d9fb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4355976" cy="6858000"/>
          </a:xfrm>
          <a:prstGeom prst="rect">
            <a:avLst/>
          </a:prstGeom>
          <a:noFill/>
        </p:spPr>
      </p:pic>
      <p:pic>
        <p:nvPicPr>
          <p:cNvPr id="18" name="Picture 17" descr="C:\Users\USER\Desktop\ec9e92c0-3f63-4330-a8c0-8dac9313e52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6016" y="0"/>
            <a:ext cx="4427984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524000" y="381000"/>
            <a:ext cx="6324600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en-US" sz="3600" b="1" dirty="0">
                <a:ln w="50800"/>
                <a:solidFill>
                  <a:srgbClr val="FF0000"/>
                </a:solidFill>
                <a:latin typeface="AdamGorry-Inline" pitchFamily="34" charset="0"/>
              </a:rPr>
              <a:t>GENERAL OBJECTIVE </a:t>
            </a:r>
            <a:endParaRPr lang="en-US" sz="3600" b="1" cap="none" spc="0" dirty="0">
              <a:ln w="50800"/>
              <a:solidFill>
                <a:srgbClr val="FF0000"/>
              </a:solidFill>
              <a:effectLst/>
              <a:latin typeface="AdamGorry-Inline" pitchFamily="34" charset="0"/>
            </a:endParaRPr>
          </a:p>
        </p:txBody>
      </p:sp>
      <p:pic>
        <p:nvPicPr>
          <p:cNvPr id="24578" name="Picture 2" descr="https://i.pinimg.com/originals/15/68/61/156861c6c3bab56b1b894411f8b450e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8" name="Rectangle 7"/>
          <p:cNvSpPr/>
          <p:nvPr/>
        </p:nvSpPr>
        <p:spPr>
          <a:xfrm>
            <a:off x="0" y="1964353"/>
            <a:ext cx="9144000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Font typeface="Arial" pitchFamily="34" charset="0"/>
              <a:buChar char="•"/>
            </a:pPr>
            <a:r>
              <a:rPr lang="en-GB" sz="2600" dirty="0">
                <a:solidFill>
                  <a:srgbClr val="002060"/>
                </a:solidFill>
                <a:latin typeface="Futura Md BT" pitchFamily="34" charset="0"/>
              </a:rPr>
              <a:t>To revise and reinforce the structure that have already learnt.</a:t>
            </a:r>
          </a:p>
          <a:p>
            <a:pPr algn="just">
              <a:buFont typeface="Arial" pitchFamily="34" charset="0"/>
              <a:buChar char="•"/>
            </a:pPr>
            <a:r>
              <a:rPr lang="en-GB" sz="2600" dirty="0">
                <a:solidFill>
                  <a:srgbClr val="002060"/>
                </a:solidFill>
                <a:latin typeface="Futura Md BT" pitchFamily="34" charset="0"/>
              </a:rPr>
              <a:t>To form the habit of reading for pleasure and for information.</a:t>
            </a:r>
          </a:p>
          <a:p>
            <a:pPr algn="just">
              <a:buFont typeface="Arial" pitchFamily="34" charset="0"/>
              <a:buChar char="•"/>
            </a:pPr>
            <a:r>
              <a:rPr lang="en-GB" sz="2600" dirty="0">
                <a:solidFill>
                  <a:srgbClr val="002060"/>
                </a:solidFill>
                <a:latin typeface="Futura Md BT" pitchFamily="34" charset="0"/>
              </a:rPr>
              <a:t>Understand the content and underlying meaning in the context.</a:t>
            </a:r>
          </a:p>
          <a:p>
            <a:pPr algn="just">
              <a:buFont typeface="Arial" pitchFamily="34" charset="0"/>
              <a:buChar char="•"/>
            </a:pPr>
            <a:r>
              <a:rPr lang="en-GB" sz="2600" dirty="0">
                <a:solidFill>
                  <a:srgbClr val="002060"/>
                </a:solidFill>
                <a:latin typeface="Futura Md BT" pitchFamily="34" charset="0"/>
              </a:rPr>
              <a:t>Learners should be able to imbibe  ethical , moral , national and cultural values through various forms of literature.</a:t>
            </a:r>
          </a:p>
          <a:p>
            <a:pPr algn="just">
              <a:buFont typeface="Arial" pitchFamily="34" charset="0"/>
              <a:buChar char="•"/>
            </a:pPr>
            <a:r>
              <a:rPr lang="en-GB" sz="2600" dirty="0">
                <a:solidFill>
                  <a:srgbClr val="002060"/>
                </a:solidFill>
                <a:latin typeface="Futura Md BT" pitchFamily="34" charset="0"/>
              </a:rPr>
              <a:t>Learners will be able to comprehend the character, the central theme , and sequence of events leading to conclusion.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0" y="1052736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rgbClr val="002060"/>
                </a:solidFill>
                <a:latin typeface="Futura Md BT" pitchFamily="34" charset="0"/>
              </a:rPr>
              <a:t>CONTINUES…………………….</a:t>
            </a:r>
          </a:p>
        </p:txBody>
      </p:sp>
    </p:spTree>
  </p:cSld>
  <p:clrMapOvr>
    <a:masterClrMapping/>
  </p:clrMapOvr>
  <p:transition>
    <p:dissolve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6" descr="C:\Users\USER\Desktop\84dba958-999b-4b71-b34c-ddd411edb77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4499992" cy="6858000"/>
          </a:xfrm>
          <a:prstGeom prst="rect">
            <a:avLst/>
          </a:prstGeom>
          <a:noFill/>
        </p:spPr>
      </p:pic>
      <p:pic>
        <p:nvPicPr>
          <p:cNvPr id="4" name="Picture 15" descr="C:\Users\USER\Desktop\04b2ca99-c29d-4cdf-aea1-c23ae2729d0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4008" y="0"/>
            <a:ext cx="4499992" cy="685799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394" name="Picture 2" descr="C:\Users\USER\Desktop\c48d11f3-9779-46d3-bf65-f5b8dece78d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500279"/>
            <a:ext cx="4427984" cy="3357721"/>
          </a:xfrm>
          <a:prstGeom prst="rect">
            <a:avLst/>
          </a:prstGeom>
          <a:noFill/>
        </p:spPr>
      </p:pic>
      <p:pic>
        <p:nvPicPr>
          <p:cNvPr id="59395" name="Picture 3" descr="C:\Users\USER\Desktop\32fd28be-fca0-480c-bbb8-d8ad0dec2af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4008" y="0"/>
            <a:ext cx="4499992" cy="3353594"/>
          </a:xfrm>
          <a:prstGeom prst="rect">
            <a:avLst/>
          </a:prstGeom>
          <a:noFill/>
        </p:spPr>
      </p:pic>
      <p:pic>
        <p:nvPicPr>
          <p:cNvPr id="59396" name="Picture 4" descr="C:\Users\USER\Desktop\f4d8642b-7780-4764-aef9-7e66dfef895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4427984" cy="3359292"/>
          </a:xfrm>
          <a:prstGeom prst="rect">
            <a:avLst/>
          </a:prstGeom>
          <a:noFill/>
        </p:spPr>
      </p:pic>
      <p:pic>
        <p:nvPicPr>
          <p:cNvPr id="59397" name="Picture 5" descr="C:\Users\USER\Desktop\270761dc-4edd-4201-b6bf-470936480a22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44008" y="3465935"/>
            <a:ext cx="4499992" cy="339206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420" name="Picture 4" descr="C:\Users\USER\Desktop\3c116c5a-abfd-4442-89c9-1f7462febfb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6017" y="0"/>
            <a:ext cx="4427984" cy="3609143"/>
          </a:xfrm>
          <a:prstGeom prst="rect">
            <a:avLst/>
          </a:prstGeom>
          <a:noFill/>
        </p:spPr>
      </p:pic>
      <p:pic>
        <p:nvPicPr>
          <p:cNvPr id="60421" name="Picture 5" descr="C:\Users\USER\Desktop\9533366c-57f8-47b8-8ae6-103afb05b1e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4499992" cy="2996952"/>
          </a:xfrm>
          <a:prstGeom prst="rect">
            <a:avLst/>
          </a:prstGeom>
          <a:noFill/>
        </p:spPr>
      </p:pic>
      <p:pic>
        <p:nvPicPr>
          <p:cNvPr id="60418" name="Picture 2" descr="C:\Users\USER\Desktop\e4529dac-2345-4a42-8f41-1a29985dc77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2847677"/>
            <a:ext cx="4499992" cy="4010324"/>
          </a:xfrm>
          <a:prstGeom prst="rect">
            <a:avLst/>
          </a:prstGeom>
          <a:noFill/>
        </p:spPr>
      </p:pic>
      <p:pic>
        <p:nvPicPr>
          <p:cNvPr id="60419" name="Picture 3" descr="C:\Users\USER\Desktop\fa7466bf-f201-44c4-9edc-232085d972b5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16016" y="2793353"/>
            <a:ext cx="4427984" cy="406464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bharatgrouponline.com/images/blog/thankyou_slide/img9.jpg"/>
          <p:cNvPicPr>
            <a:picLocks noChangeAspect="1" noChangeArrowheads="1"/>
          </p:cNvPicPr>
          <p:nvPr/>
        </p:nvPicPr>
        <p:blipFill>
          <a:blip r:embed="rId2" cstate="print"/>
          <a:srcRect l="13584" t="11550" r="12589"/>
          <a:stretch>
            <a:fillRect/>
          </a:stretch>
        </p:blipFill>
        <p:spPr bwMode="auto">
          <a:xfrm>
            <a:off x="-22559" y="0"/>
            <a:ext cx="9189117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524000" y="381000"/>
            <a:ext cx="6324600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en-US" sz="3600" b="1" dirty="0">
                <a:ln w="50800"/>
                <a:solidFill>
                  <a:srgbClr val="FF0000"/>
                </a:solidFill>
                <a:latin typeface="AdamGorry-Inline" pitchFamily="34" charset="0"/>
              </a:rPr>
              <a:t>GENERAL OBJECTIVE </a:t>
            </a:r>
            <a:endParaRPr lang="en-US" sz="3600" b="1" cap="none" spc="0" dirty="0">
              <a:ln w="50800"/>
              <a:solidFill>
                <a:srgbClr val="FF0000"/>
              </a:solidFill>
              <a:effectLst/>
              <a:latin typeface="AdamGorry-Inline" pitchFamily="34" charset="0"/>
            </a:endParaRPr>
          </a:p>
        </p:txBody>
      </p:sp>
      <p:pic>
        <p:nvPicPr>
          <p:cNvPr id="24578" name="Picture 2" descr="https://i.pinimg.com/originals/15/68/61/156861c6c3bab56b1b894411f8b450e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8" name="Rectangle 7"/>
          <p:cNvSpPr/>
          <p:nvPr/>
        </p:nvSpPr>
        <p:spPr>
          <a:xfrm>
            <a:off x="0" y="1964353"/>
            <a:ext cx="9144000" cy="44319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Font typeface="Arial" pitchFamily="34" charset="0"/>
              <a:buChar char="•"/>
            </a:pPr>
            <a:r>
              <a:rPr lang="en-US" sz="3200" dirty="0">
                <a:solidFill>
                  <a:srgbClr val="002060"/>
                </a:solidFill>
                <a:latin typeface="Futura Md BT" pitchFamily="34" charset="0"/>
              </a:rPr>
              <a:t>Promote a love for reading</a:t>
            </a:r>
          </a:p>
          <a:p>
            <a:pPr algn="just">
              <a:buFont typeface="Arial" pitchFamily="34" charset="0"/>
              <a:buChar char="•"/>
            </a:pPr>
            <a:r>
              <a:rPr lang="en-US" sz="3200" dirty="0">
                <a:solidFill>
                  <a:srgbClr val="002060"/>
                </a:solidFill>
                <a:latin typeface="Futura Md BT" pitchFamily="34" charset="0"/>
              </a:rPr>
              <a:t>Expose the learner to a variety of genres</a:t>
            </a:r>
          </a:p>
          <a:p>
            <a:pPr algn="just">
              <a:buFont typeface="Arial" pitchFamily="34" charset="0"/>
              <a:buChar char="•"/>
            </a:pPr>
            <a:r>
              <a:rPr lang="en-US" sz="3200" dirty="0">
                <a:solidFill>
                  <a:srgbClr val="002060"/>
                </a:solidFill>
                <a:latin typeface="Futura Md BT" pitchFamily="34" charset="0"/>
              </a:rPr>
              <a:t>Encourage critical thinking, interaction, debate and discussion</a:t>
            </a:r>
          </a:p>
          <a:p>
            <a:pPr algn="just">
              <a:buFont typeface="Arial" pitchFamily="34" charset="0"/>
              <a:buChar char="•"/>
            </a:pPr>
            <a:r>
              <a:rPr lang="en-US" sz="3200" dirty="0">
                <a:solidFill>
                  <a:srgbClr val="002060"/>
                </a:solidFill>
                <a:latin typeface="Futura Md BT" pitchFamily="34" charset="0"/>
              </a:rPr>
              <a:t>Provide opportunities to develop thinking and analytical skills</a:t>
            </a:r>
          </a:p>
          <a:p>
            <a:pPr algn="just">
              <a:buFont typeface="Arial" pitchFamily="34" charset="0"/>
              <a:buChar char="•"/>
            </a:pPr>
            <a:r>
              <a:rPr lang="en-US" sz="3200" dirty="0">
                <a:solidFill>
                  <a:srgbClr val="002060"/>
                </a:solidFill>
                <a:latin typeface="Futura Md BT" pitchFamily="34" charset="0"/>
              </a:rPr>
              <a:t>Motivate learners to read independently and extensively</a:t>
            </a:r>
          </a:p>
          <a:p>
            <a:pPr algn="just">
              <a:buFont typeface="Arial" pitchFamily="34" charset="0"/>
              <a:buChar char="•"/>
            </a:pPr>
            <a:endParaRPr lang="en-GB" sz="2800" dirty="0">
              <a:solidFill>
                <a:srgbClr val="002060"/>
              </a:solidFill>
              <a:latin typeface="Futura Md BT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0" y="1052736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rgbClr val="002060"/>
                </a:solidFill>
                <a:latin typeface="Futura Md BT" pitchFamily="34" charset="0"/>
              </a:rPr>
              <a:t>CONTINUES…………………….</a:t>
            </a:r>
          </a:p>
        </p:txBody>
      </p:sp>
    </p:spTree>
  </p:cSld>
  <p:clrMapOvr>
    <a:masterClrMapping/>
  </p:clrMapOvr>
  <p:transition>
    <p:dissolv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Related image"/>
          <p:cNvPicPr>
            <a:picLocks noChangeAspect="1" noChangeArrowheads="1"/>
          </p:cNvPicPr>
          <p:nvPr/>
        </p:nvPicPr>
        <p:blipFill>
          <a:blip r:embed="rId2" cstate="print"/>
          <a:srcRect l="8344" t="11951" r="10118" b="6441"/>
          <a:stretch>
            <a:fillRect/>
          </a:stretch>
        </p:blipFill>
        <p:spPr bwMode="auto">
          <a:xfrm>
            <a:off x="0" y="0"/>
            <a:ext cx="9144000" cy="6858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91680" y="1700808"/>
            <a:ext cx="5976664" cy="3456384"/>
          </a:xfrm>
        </p:spPr>
        <p:txBody>
          <a:bodyPr>
            <a:normAutofit fontScale="62500" lnSpcReduction="20000"/>
          </a:bodyPr>
          <a:lstStyle/>
          <a:p>
            <a:pPr algn="just"/>
            <a:r>
              <a:rPr lang="en-GB" sz="4000" dirty="0">
                <a:solidFill>
                  <a:srgbClr val="002060"/>
                </a:solidFill>
                <a:latin typeface="Futura Md BT" pitchFamily="34" charset="0"/>
              </a:rPr>
              <a:t>The learning content has been structurally selected graded and designed to cater the needs of learners. </a:t>
            </a:r>
          </a:p>
          <a:p>
            <a:pPr algn="just"/>
            <a:endParaRPr lang="en-GB" sz="4000" dirty="0">
              <a:solidFill>
                <a:srgbClr val="002060"/>
              </a:solidFill>
              <a:latin typeface="Futura Md BT" pitchFamily="34" charset="0"/>
            </a:endParaRPr>
          </a:p>
          <a:p>
            <a:pPr algn="just"/>
            <a:r>
              <a:rPr lang="en-GB" sz="4000" dirty="0">
                <a:solidFill>
                  <a:srgbClr val="002060"/>
                </a:solidFill>
                <a:latin typeface="Futura Md BT" pitchFamily="34" charset="0"/>
              </a:rPr>
              <a:t>Supplementary Readers include a variety of literary collections from well-known written and different genres consisting short stories plays, science stories, fantasy , mysteries</a:t>
            </a:r>
          </a:p>
          <a:p>
            <a:pPr algn="just"/>
            <a:endParaRPr lang="en-GB" sz="40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Image result for ppt background hd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0"/>
            <a:ext cx="9144000" cy="690607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620688"/>
            <a:ext cx="9144000" cy="452596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de-DE" sz="4000" dirty="0">
                <a:solidFill>
                  <a:srgbClr val="002060"/>
                </a:solidFill>
                <a:latin typeface="AdamGorry-Inline" pitchFamily="34" charset="0"/>
              </a:rPr>
              <a:t>UNIT-1:   SUPPLEMENTARY READER</a:t>
            </a:r>
          </a:p>
          <a:p>
            <a:pPr algn="ctr">
              <a:buNone/>
            </a:pPr>
            <a:endParaRPr lang="en-GB" sz="4000" dirty="0">
              <a:solidFill>
                <a:srgbClr val="002060"/>
              </a:solidFill>
              <a:latin typeface="AdamGorry-Inline" pitchFamily="34" charset="0"/>
            </a:endParaRPr>
          </a:p>
          <a:p>
            <a:pPr algn="ctr">
              <a:buNone/>
            </a:pPr>
            <a:r>
              <a:rPr lang="en-GB" sz="4000" dirty="0">
                <a:solidFill>
                  <a:srgbClr val="002060"/>
                </a:solidFill>
                <a:latin typeface="AdamGorry-Inline" pitchFamily="34" charset="0"/>
              </a:rPr>
              <a:t>GOD SEES THE TRUTH BUT WAITS </a:t>
            </a:r>
          </a:p>
          <a:p>
            <a:pPr algn="ctr">
              <a:buNone/>
            </a:pPr>
            <a:r>
              <a:rPr lang="en-GB" sz="4000" dirty="0">
                <a:solidFill>
                  <a:srgbClr val="002060"/>
                </a:solidFill>
                <a:latin typeface="AdamGorry-Inline" pitchFamily="34" charset="0"/>
              </a:rPr>
              <a:t>BY </a:t>
            </a:r>
          </a:p>
          <a:p>
            <a:pPr algn="ctr">
              <a:buNone/>
            </a:pPr>
            <a:r>
              <a:rPr lang="en-GB" sz="4000" dirty="0">
                <a:solidFill>
                  <a:srgbClr val="002060"/>
                </a:solidFill>
                <a:latin typeface="AdamGorry-Inline" pitchFamily="34" charset="0"/>
              </a:rPr>
              <a:t>LEO TOLSTOY</a:t>
            </a:r>
            <a:endParaRPr lang="en-GB" sz="2800" dirty="0">
              <a:solidFill>
                <a:srgbClr val="002060"/>
              </a:solidFill>
              <a:latin typeface="AdamGorry-Inline" pitchFamily="34" charset="0"/>
            </a:endParaRPr>
          </a:p>
        </p:txBody>
      </p:sp>
      <p:pic>
        <p:nvPicPr>
          <p:cNvPr id="14338" name="Picture 2" descr="Image result for leo tolstoy"/>
          <p:cNvPicPr>
            <a:picLocks noChangeAspect="1" noChangeArrowheads="1"/>
          </p:cNvPicPr>
          <p:nvPr/>
        </p:nvPicPr>
        <p:blipFill>
          <a:blip r:embed="rId3" cstate="print"/>
          <a:srcRect b="11521"/>
          <a:stretch>
            <a:fillRect/>
          </a:stretch>
        </p:blipFill>
        <p:spPr bwMode="auto">
          <a:xfrm>
            <a:off x="6846243" y="3610339"/>
            <a:ext cx="2297757" cy="324766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6" name="Picture 4" descr="Related imag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31640" y="1556792"/>
            <a:ext cx="7812360" cy="4824535"/>
          </a:xfrm>
        </p:spPr>
        <p:txBody>
          <a:bodyPr/>
          <a:lstStyle/>
          <a:p>
            <a:pPr algn="just">
              <a:buNone/>
            </a:pPr>
            <a:r>
              <a:rPr lang="en-GB" dirty="0"/>
              <a:t>    </a:t>
            </a:r>
            <a:r>
              <a:rPr lang="en-GB" sz="4000" dirty="0">
                <a:solidFill>
                  <a:srgbClr val="002060"/>
                </a:solidFill>
                <a:latin typeface="Futura Md BT" pitchFamily="34" charset="0"/>
              </a:rPr>
              <a:t>It describes the ultimate triumph of truth proving  convict’s innocence. It also brings out the magnanimous nature of </a:t>
            </a:r>
            <a:r>
              <a:rPr lang="en-GB" sz="4000" dirty="0" err="1">
                <a:solidFill>
                  <a:srgbClr val="002060"/>
                </a:solidFill>
                <a:latin typeface="Futura Md BT" pitchFamily="34" charset="0"/>
              </a:rPr>
              <a:t>Aksionov</a:t>
            </a:r>
            <a:r>
              <a:rPr lang="en-GB" sz="4000" dirty="0">
                <a:solidFill>
                  <a:srgbClr val="002060"/>
                </a:solidFill>
                <a:latin typeface="Futura Md BT" pitchFamily="34" charset="0"/>
              </a:rPr>
              <a:t> who forgives the actual culprit and breaths his last peacefully</a:t>
            </a:r>
            <a:endParaRPr lang="en-GB" sz="3600" dirty="0">
              <a:solidFill>
                <a:srgbClr val="002060"/>
              </a:solidFill>
              <a:latin typeface="Futura Md BT" pitchFamily="34" charset="0"/>
            </a:endParaRPr>
          </a:p>
        </p:txBody>
      </p:sp>
      <p:sp>
        <p:nvSpPr>
          <p:cNvPr id="18434" name="AutoShape 2" descr="Image result for ppt background hd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Image result for ppt background hd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0"/>
            <a:ext cx="9144000" cy="690607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196752"/>
            <a:ext cx="9144000" cy="452596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GB" sz="4000" dirty="0">
                <a:solidFill>
                  <a:srgbClr val="002060"/>
                </a:solidFill>
                <a:latin typeface="AdamGorry-Inline" pitchFamily="34" charset="0"/>
              </a:rPr>
              <a:t>UNIT-2 SUPPLEMENTARY READER</a:t>
            </a:r>
          </a:p>
          <a:p>
            <a:pPr algn="ctr">
              <a:buNone/>
            </a:pPr>
            <a:r>
              <a:rPr lang="en-GB" sz="4000" dirty="0">
                <a:solidFill>
                  <a:srgbClr val="002060"/>
                </a:solidFill>
                <a:latin typeface="AdamGorry-Inline" pitchFamily="34" charset="0"/>
              </a:rPr>
              <a:t>   </a:t>
            </a:r>
          </a:p>
          <a:p>
            <a:pPr algn="ctr">
              <a:buNone/>
            </a:pPr>
            <a:r>
              <a:rPr lang="en-GB" sz="4000" dirty="0">
                <a:solidFill>
                  <a:srgbClr val="002060"/>
                </a:solidFill>
                <a:latin typeface="AdamGorry-Inline" pitchFamily="34" charset="0"/>
              </a:rPr>
              <a:t> LIFE OF PIE  </a:t>
            </a:r>
          </a:p>
          <a:p>
            <a:pPr algn="ctr">
              <a:buNone/>
            </a:pPr>
            <a:r>
              <a:rPr lang="en-GB" sz="4000" dirty="0">
                <a:solidFill>
                  <a:srgbClr val="002060"/>
                </a:solidFill>
                <a:latin typeface="AdamGorry-Inline" pitchFamily="34" charset="0"/>
              </a:rPr>
              <a:t>BY </a:t>
            </a:r>
          </a:p>
          <a:p>
            <a:pPr algn="ctr">
              <a:buNone/>
            </a:pPr>
            <a:r>
              <a:rPr lang="en-GB" sz="4000" dirty="0">
                <a:solidFill>
                  <a:srgbClr val="002060"/>
                </a:solidFill>
                <a:latin typeface="AdamGorry-Inline" pitchFamily="34" charset="0"/>
              </a:rPr>
              <a:t>YANN MARTEL     </a:t>
            </a:r>
          </a:p>
        </p:txBody>
      </p:sp>
      <p:pic>
        <p:nvPicPr>
          <p:cNvPr id="12290" name="Picture 2" descr="Image result for yann martel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6135455" y="4653136"/>
            <a:ext cx="3008545" cy="22048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Related imag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5576" y="1700808"/>
            <a:ext cx="8388424" cy="3024336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en-GB" sz="3600" dirty="0">
                <a:solidFill>
                  <a:srgbClr val="002060"/>
                </a:solidFill>
                <a:latin typeface="Futura Md BT" pitchFamily="34" charset="0"/>
              </a:rPr>
              <a:t>It describes the incredible experience of a </a:t>
            </a:r>
            <a:r>
              <a:rPr lang="en-GB" sz="4000" dirty="0">
                <a:solidFill>
                  <a:srgbClr val="002060"/>
                </a:solidFill>
                <a:latin typeface="Futura Md BT" pitchFamily="34" charset="0"/>
              </a:rPr>
              <a:t>young</a:t>
            </a:r>
            <a:r>
              <a:rPr lang="en-GB" sz="3600" dirty="0">
                <a:solidFill>
                  <a:srgbClr val="002060"/>
                </a:solidFill>
                <a:latin typeface="Futura Md BT" pitchFamily="34" charset="0"/>
              </a:rPr>
              <a:t> man who survives a dangerous ordeal in the sea. The story was made into a film in the year 2012.</a:t>
            </a: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 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297</TotalTime>
  <Words>1096</Words>
  <Application>Microsoft Office PowerPoint</Application>
  <PresentationFormat>On-screen Show (4:3)</PresentationFormat>
  <Paragraphs>130</Paragraphs>
  <Slides>33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34" baseType="lpstr">
      <vt:lpstr>Flow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Do you enjoy watching movies? What type of movies do you like to watch? Here are the pictures of a few blockbuster movies.</vt:lpstr>
      <vt:lpstr>GLOSSARY weeds - unwanted wild plants peering - looking  concussion - confusion for a short time tidal waves - a very large ocean waves slackening - gradually slowing down frail  - weak shove  - rough push drenched - wet Ohio  - a mid western state of the US patterning - regular clutch  - hold tightly vital  - essential consequence - impact savagely - aggressively 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State Level Training Programme for Resource Persons General English-Class Xll  SUPPLEMENTARY READER</dc:title>
  <dc:creator>User</dc:creator>
  <cp:lastModifiedBy>satharuk79@yahoo.com</cp:lastModifiedBy>
  <cp:revision>54</cp:revision>
  <dcterms:created xsi:type="dcterms:W3CDTF">2019-06-05T07:46:35Z</dcterms:created>
  <dcterms:modified xsi:type="dcterms:W3CDTF">2019-06-12T00:21:49Z</dcterms:modified>
</cp:coreProperties>
</file>